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44"/>
  </p:notesMasterIdLst>
  <p:handoutMasterIdLst>
    <p:handoutMasterId r:id="rId45"/>
  </p:handoutMasterIdLst>
  <p:sldIdLst>
    <p:sldId id="439" r:id="rId2"/>
    <p:sldId id="440" r:id="rId3"/>
    <p:sldId id="463" r:id="rId4"/>
    <p:sldId id="441" r:id="rId5"/>
    <p:sldId id="443" r:id="rId6"/>
    <p:sldId id="444" r:id="rId7"/>
    <p:sldId id="430" r:id="rId8"/>
    <p:sldId id="483" r:id="rId9"/>
    <p:sldId id="478" r:id="rId10"/>
    <p:sldId id="446" r:id="rId11"/>
    <p:sldId id="454" r:id="rId12"/>
    <p:sldId id="449" r:id="rId13"/>
    <p:sldId id="452" r:id="rId14"/>
    <p:sldId id="473" r:id="rId15"/>
    <p:sldId id="451" r:id="rId16"/>
    <p:sldId id="445" r:id="rId17"/>
    <p:sldId id="489" r:id="rId18"/>
    <p:sldId id="488" r:id="rId19"/>
    <p:sldId id="482" r:id="rId20"/>
    <p:sldId id="466" r:id="rId21"/>
    <p:sldId id="485" r:id="rId22"/>
    <p:sldId id="462" r:id="rId23"/>
    <p:sldId id="455" r:id="rId24"/>
    <p:sldId id="456" r:id="rId25"/>
    <p:sldId id="457" r:id="rId26"/>
    <p:sldId id="458" r:id="rId27"/>
    <p:sldId id="459" r:id="rId28"/>
    <p:sldId id="460" r:id="rId29"/>
    <p:sldId id="464" r:id="rId30"/>
    <p:sldId id="469" r:id="rId31"/>
    <p:sldId id="470" r:id="rId32"/>
    <p:sldId id="471" r:id="rId33"/>
    <p:sldId id="465" r:id="rId34"/>
    <p:sldId id="474" r:id="rId35"/>
    <p:sldId id="475" r:id="rId36"/>
    <p:sldId id="484" r:id="rId37"/>
    <p:sldId id="481" r:id="rId38"/>
    <p:sldId id="487" r:id="rId39"/>
    <p:sldId id="491" r:id="rId40"/>
    <p:sldId id="490" r:id="rId41"/>
    <p:sldId id="467" r:id="rId42"/>
    <p:sldId id="435" r:id="rId4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0" autoAdjust="0"/>
    <p:restoredTop sz="84543" autoAdjust="0"/>
  </p:normalViewPr>
  <p:slideViewPr>
    <p:cSldViewPr snapToGrid="0" showGuides="1">
      <p:cViewPr varScale="1">
        <p:scale>
          <a:sx n="93" d="100"/>
          <a:sy n="93" d="100"/>
        </p:scale>
        <p:origin x="1224" y="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0841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von Dokumenten und Dateien</a:t>
            </a:r>
          </a:p>
          <a:p>
            <a:r>
              <a:rPr lang="de-DE" dirty="0"/>
              <a:t>Verwalten von </a:t>
            </a:r>
            <a:r>
              <a:rPr lang="de-DE" dirty="0" err="1"/>
              <a:t>To</a:t>
            </a:r>
            <a:r>
              <a:rPr lang="de-DE" dirty="0"/>
              <a:t>-Dos</a:t>
            </a:r>
          </a:p>
        </p:txBody>
      </p:sp>
      <p:sp>
        <p:nvSpPr>
          <p:cNvPr id="4" name="Slide Number Placeholder 3"/>
          <p:cNvSpPr>
            <a:spLocks noGrp="1"/>
          </p:cNvSpPr>
          <p:nvPr>
            <p:ph type="sldNum" sz="quarter" idx="10"/>
          </p:nvPr>
        </p:nvSpPr>
        <p:spPr/>
        <p:txBody>
          <a:bodyPr/>
          <a:lstStyle/>
          <a:p>
            <a:fld id="{A3713116-B8CE-4D1A-9133-0172843E2BA2}" type="slidenum">
              <a:rPr lang="en-US" smtClean="0"/>
              <a:t>25</a:t>
            </a:fld>
            <a:endParaRPr lang="en-US"/>
          </a:p>
        </p:txBody>
      </p:sp>
    </p:spTree>
    <p:extLst>
      <p:ext uri="{BB962C8B-B14F-4D97-AF65-F5344CB8AC3E}">
        <p14:creationId xmlns:p14="http://schemas.microsoft.com/office/powerpoint/2010/main" val="155084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Aufgaben mit Detailbeschreibung</a:t>
            </a:r>
          </a:p>
          <a:p>
            <a:r>
              <a:rPr lang="de-DE" dirty="0"/>
              <a:t>Schachteln von Aufgaben</a:t>
            </a:r>
          </a:p>
          <a:p>
            <a:r>
              <a:rPr lang="de-DE" dirty="0"/>
              <a:t>Fotobestätigung zum Abschluss</a:t>
            </a:r>
          </a:p>
          <a:p>
            <a:r>
              <a:rPr lang="de-DE" dirty="0"/>
              <a:t>Live Tracking über Status der </a:t>
            </a:r>
            <a:r>
              <a:rPr lang="de-DE" dirty="0" err="1"/>
              <a:t>Aufaben</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28</a:t>
            </a:fld>
            <a:endParaRPr lang="en-US"/>
          </a:p>
        </p:txBody>
      </p:sp>
    </p:spTree>
    <p:extLst>
      <p:ext uri="{BB962C8B-B14F-4D97-AF65-F5344CB8AC3E}">
        <p14:creationId xmlns:p14="http://schemas.microsoft.com/office/powerpoint/2010/main" val="2425850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337281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Vue.js Applikation</a:t>
            </a:r>
          </a:p>
          <a:p>
            <a:r>
              <a:rPr lang="de-DE" dirty="0" err="1"/>
              <a:t>Deployment</a:t>
            </a:r>
            <a:r>
              <a:rPr lang="de-DE" dirty="0"/>
              <a:t> auf Google </a:t>
            </a:r>
            <a:r>
              <a:rPr lang="de-DE" dirty="0" err="1"/>
              <a:t>Firebase</a:t>
            </a:r>
            <a:endParaRPr lang="de-DE" dirty="0"/>
          </a:p>
          <a:p>
            <a:r>
              <a:rPr lang="de-DE" dirty="0"/>
              <a:t>Umfrage direkt vom PulseShift Server</a:t>
            </a:r>
          </a:p>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008688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extLst>
      <p:ext uri="{BB962C8B-B14F-4D97-AF65-F5344CB8AC3E}">
        <p14:creationId xmlns:p14="http://schemas.microsoft.com/office/powerpoint/2010/main" val="3068700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39</a:t>
            </a:fld>
            <a:endParaRPr lang="de-DE" dirty="0"/>
          </a:p>
        </p:txBody>
      </p:sp>
    </p:spTree>
    <p:extLst>
      <p:ext uri="{BB962C8B-B14F-4D97-AF65-F5344CB8AC3E}">
        <p14:creationId xmlns:p14="http://schemas.microsoft.com/office/powerpoint/2010/main" val="3984388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Link</a:t>
            </a:r>
            <a:r>
              <a:rPr lang="de-DE" baseline="0" dirty="0"/>
              <a:t> muss aufgerufen werden -&gt; </a:t>
            </a:r>
            <a:r>
              <a:rPr lang="de-DE" baseline="0" dirty="0" err="1"/>
              <a:t>qr</a:t>
            </a:r>
            <a:r>
              <a:rPr lang="de-DE" baseline="0" dirty="0"/>
              <a:t> </a:t>
            </a:r>
            <a:r>
              <a:rPr lang="de-DE" baseline="0" dirty="0" err="1"/>
              <a:t>handy</a:t>
            </a:r>
            <a:r>
              <a:rPr lang="de-DE" baseline="0" dirty="0"/>
              <a:t> email</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05259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0619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de-DE" dirty="0"/>
              <a:t>Repräsentativität</a:t>
            </a:r>
            <a:r>
              <a:rPr lang="de-DE" baseline="0" dirty="0"/>
              <a:t> fraglich wegen</a:t>
            </a:r>
          </a:p>
          <a:p>
            <a:pPr marL="465750" lvl="1" indent="-285750">
              <a:buFontTx/>
              <a:buChar char="-"/>
            </a:pPr>
            <a:r>
              <a:rPr lang="de-DE" baseline="0" dirty="0"/>
              <a:t>Mitarbeiter muss aktiv Aufwand betreiben -&gt; mehr negative Antworten</a:t>
            </a:r>
          </a:p>
          <a:p>
            <a:pPr marL="465750" lvl="1" indent="-285750">
              <a:buFontTx/>
              <a:buChar char="-"/>
            </a:pPr>
            <a:r>
              <a:rPr lang="de-DE" baseline="0" dirty="0"/>
              <a:t>Mitarbeiter evtl. </a:t>
            </a:r>
            <a:r>
              <a:rPr lang="de-DE" baseline="0" dirty="0" err="1"/>
              <a:t>ggü</a:t>
            </a:r>
            <a:r>
              <a:rPr lang="de-DE" baseline="0" dirty="0"/>
              <a:t> Interviewer nicht ehrlich bzgl. seiner kritischen Meinung</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7050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96148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24245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51709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201831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Zuweisen, aktualisieren und verwalten von Schichten</a:t>
            </a:r>
          </a:p>
          <a:p>
            <a:r>
              <a:rPr lang="de-DE" dirty="0"/>
              <a:t>Schichttausch untereinander</a:t>
            </a:r>
          </a:p>
          <a:p>
            <a:r>
              <a:rPr lang="de-DE" dirty="0"/>
              <a:t>Überblick des Managers</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24</a:t>
            </a:fld>
            <a:endParaRPr lang="en-US"/>
          </a:p>
        </p:txBody>
      </p:sp>
    </p:spTree>
    <p:extLst>
      <p:ext uri="{BB962C8B-B14F-4D97-AF65-F5344CB8AC3E}">
        <p14:creationId xmlns:p14="http://schemas.microsoft.com/office/powerpoint/2010/main" val="2927561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38.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51.png"/><Relationship Id="rId4" Type="http://schemas.openxmlformats.org/officeDocument/2006/relationships/image" Target="../media/image17.png"/><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April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Abschlusspräsentation</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211695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Papier</a:t>
            </a:r>
          </a:p>
          <a:p>
            <a:pPr marL="342900" indent="-342900">
              <a:buFont typeface="Arial" panose="020B0604020202020204" pitchFamily="34" charset="0"/>
              <a:buChar char="•"/>
            </a:pPr>
            <a:r>
              <a:rPr lang="de-DE" dirty="0"/>
              <a:t>Manuelles einscannen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Einfache Umsetzung</a:t>
            </a:r>
          </a:p>
          <a:p>
            <a:pPr marL="342900" indent="-342900">
              <a:buFont typeface="Arial" panose="020B0604020202020204" pitchFamily="34" charset="0"/>
              <a:buChar char="•"/>
            </a:pPr>
            <a:r>
              <a:rPr lang="de-DE" dirty="0"/>
              <a:t>In fast jedem Unternehmen einsetzbar</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Enorm hoher Aufwand</a:t>
            </a:r>
          </a:p>
          <a:p>
            <a:pPr marL="342900" indent="-342900">
              <a:buFont typeface="Arial" panose="020B0604020202020204" pitchFamily="34" charset="0"/>
              <a:buChar char="•"/>
            </a:pPr>
            <a:r>
              <a:rPr lang="de-DE" dirty="0"/>
              <a:t>Trennung der Zielgruppen schwer</a:t>
            </a:r>
          </a:p>
          <a:p>
            <a:pPr marL="342900" indent="-342900">
              <a:buFont typeface="Arial" panose="020B0604020202020204" pitchFamily="34" charset="0"/>
              <a:buChar char="•"/>
            </a:pPr>
            <a:r>
              <a:rPr lang="de-DE" dirty="0"/>
              <a:t>Nicht innovativ</a:t>
            </a:r>
          </a:p>
          <a:p>
            <a:endParaRPr lang="de-DE" dirty="0"/>
          </a:p>
        </p:txBody>
      </p:sp>
      <p:sp>
        <p:nvSpPr>
          <p:cNvPr id="6" name="Title 5"/>
          <p:cNvSpPr>
            <a:spLocks noGrp="1"/>
          </p:cNvSpPr>
          <p:nvPr>
            <p:ph type="title"/>
          </p:nvPr>
        </p:nvSpPr>
        <p:spPr/>
        <p:txBody>
          <a:bodyPr/>
          <a:lstStyle/>
          <a:p>
            <a:r>
              <a:rPr lang="de-DE" dirty="0"/>
              <a:t>Zettelumfrage</a:t>
            </a:r>
          </a:p>
        </p:txBody>
      </p:sp>
      <p:pic>
        <p:nvPicPr>
          <p:cNvPr id="9" name="Picture 8"/>
          <p:cNvPicPr>
            <a:picLocks noChangeAspect="1"/>
          </p:cNvPicPr>
          <p:nvPr/>
        </p:nvPicPr>
        <p:blipFill>
          <a:blip r:embed="rId3"/>
          <a:stretch>
            <a:fillRect/>
          </a:stretch>
        </p:blipFill>
        <p:spPr>
          <a:xfrm>
            <a:off x="7416098" y="314325"/>
            <a:ext cx="4702878" cy="6448425"/>
          </a:xfrm>
          <a:prstGeom prst="rect">
            <a:avLst/>
          </a:prstGeom>
          <a:ln w="38100" cap="sq">
            <a:solidFill>
              <a:srgbClr val="000000"/>
            </a:solidFill>
            <a:prstDash val="solid"/>
            <a:miter lim="800000"/>
          </a:ln>
          <a:effectLst/>
        </p:spPr>
      </p:pic>
      <p:pic>
        <p:nvPicPr>
          <p:cNvPr id="11" name="Picture 10"/>
          <p:cNvPicPr>
            <a:picLocks noChangeAspect="1"/>
          </p:cNvPicPr>
          <p:nvPr/>
        </p:nvPicPr>
        <p:blipFill>
          <a:blip r:embed="rId4"/>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0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64517" y="1164671"/>
            <a:ext cx="1175769" cy="1175769"/>
          </a:xfrm>
          <a:prstGeom prst="rect">
            <a:avLst/>
          </a:prstGeom>
        </p:spPr>
      </p:pic>
      <p:sp>
        <p:nvSpPr>
          <p:cNvPr id="19" name="Text Placeholder 18"/>
          <p:cNvSpPr>
            <a:spLocks noGrp="1"/>
          </p:cNvSpPr>
          <p:nvPr>
            <p:ph type="body" sz="quarter" idx="10"/>
          </p:nvPr>
        </p:nvSpPr>
        <p:spPr>
          <a:xfrm>
            <a:off x="1679768" y="1366463"/>
            <a:ext cx="6138866" cy="4969537"/>
          </a:xfrm>
        </p:spPr>
        <p:txBody>
          <a:bodyPr>
            <a:normAutofit/>
          </a:bodyPr>
          <a:lstStyle/>
          <a:p>
            <a:pPr marL="342900" indent="-342900">
              <a:buFont typeface="Arial" panose="020B0604020202020204" pitchFamily="34" charset="0"/>
              <a:buChar char="•"/>
            </a:pPr>
            <a:r>
              <a:rPr lang="de-DE" dirty="0"/>
              <a:t>Umfrage auf Tablet</a:t>
            </a:r>
          </a:p>
          <a:p>
            <a:pPr marL="342900" indent="-342900">
              <a:buFont typeface="Arial" panose="020B0604020202020204" pitchFamily="34" charset="0"/>
              <a:buChar char="•"/>
            </a:pPr>
            <a:r>
              <a:rPr lang="de-DE" dirty="0"/>
              <a:t>In Halterung oder eine Person geht damit durch das Werk</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Direkt im Werk</a:t>
            </a:r>
          </a:p>
          <a:p>
            <a:pPr marL="342900" indent="-342900">
              <a:buFont typeface="Arial" panose="020B0604020202020204" pitchFamily="34" charset="0"/>
              <a:buChar char="•"/>
            </a:pPr>
            <a:r>
              <a:rPr lang="de-DE" dirty="0"/>
              <a:t>Keine private Hardware</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Hohe Kosten und hoher Aufwand</a:t>
            </a:r>
          </a:p>
          <a:p>
            <a:pPr marL="342900" indent="-342900">
              <a:buFont typeface="Arial" panose="020B0604020202020204" pitchFamily="34" charset="0"/>
              <a:buChar char="•"/>
            </a:pPr>
            <a:r>
              <a:rPr lang="de-DE" dirty="0"/>
              <a:t>Repräsentativität des Ergebnisses fraglich </a:t>
            </a:r>
          </a:p>
          <a:p>
            <a:pPr marL="342900" indent="-342900">
              <a:buFont typeface="Arial" panose="020B0604020202020204" pitchFamily="34" charset="0"/>
              <a:buChar char="•"/>
            </a:pPr>
            <a:r>
              <a:rPr lang="de-DE" dirty="0"/>
              <a:t>Standortgenehmigungen</a:t>
            </a:r>
          </a:p>
        </p:txBody>
      </p:sp>
      <p:sp>
        <p:nvSpPr>
          <p:cNvPr id="6" name="Title 5"/>
          <p:cNvSpPr>
            <a:spLocks noGrp="1"/>
          </p:cNvSpPr>
          <p:nvPr>
            <p:ph type="title"/>
          </p:nvPr>
        </p:nvSpPr>
        <p:spPr/>
        <p:txBody>
          <a:bodyPr/>
          <a:lstStyle/>
          <a:p>
            <a:r>
              <a:rPr lang="de-DE" dirty="0"/>
              <a:t>Tablets</a:t>
            </a:r>
          </a:p>
        </p:txBody>
      </p:sp>
      <p:pic>
        <p:nvPicPr>
          <p:cNvPr id="11" name="Picture 10"/>
          <p:cNvPicPr>
            <a:picLocks noChangeAspect="1"/>
          </p:cNvPicPr>
          <p:nvPr/>
        </p:nvPicPr>
        <p:blipFill>
          <a:blip r:embed="rId4"/>
          <a:stretch>
            <a:fillRect/>
          </a:stretch>
        </p:blipFill>
        <p:spPr>
          <a:xfrm>
            <a:off x="698670" y="4620375"/>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201970"/>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a:stretch>
            <a:fillRect/>
          </a:stretch>
        </p:blipFill>
        <p:spPr>
          <a:xfrm>
            <a:off x="8233717" y="3766771"/>
            <a:ext cx="3631419" cy="2569229"/>
          </a:xfrm>
          <a:prstGeom prst="rect">
            <a:avLst/>
          </a:prstGeom>
        </p:spPr>
      </p:pic>
      <p:pic>
        <p:nvPicPr>
          <p:cNvPr id="18" name="Picture 17"/>
          <p:cNvPicPr>
            <a:picLocks noChangeAspect="1"/>
          </p:cNvPicPr>
          <p:nvPr/>
        </p:nvPicPr>
        <p:blipFill>
          <a:blip r:embed="rId7"/>
          <a:stretch>
            <a:fillRect/>
          </a:stretch>
        </p:blipFill>
        <p:spPr>
          <a:xfrm>
            <a:off x="8233716" y="1035437"/>
            <a:ext cx="3631419" cy="2569229"/>
          </a:xfrm>
          <a:prstGeom prst="rect">
            <a:avLst/>
          </a:prstGeom>
        </p:spPr>
      </p:pic>
    </p:spTree>
    <p:extLst>
      <p:ext uri="{BB962C8B-B14F-4D97-AF65-F5344CB8AC3E}">
        <p14:creationId xmlns:p14="http://schemas.microsoft.com/office/powerpoint/2010/main" val="2745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de-DE"/>
          </a:p>
        </p:txBody>
      </p:sp>
      <p:sp>
        <p:nvSpPr>
          <p:cNvPr id="6" name="Title 5"/>
          <p:cNvSpPr>
            <a:spLocks noGrp="1"/>
          </p:cNvSpPr>
          <p:nvPr>
            <p:ph type="title"/>
          </p:nvPr>
        </p:nvSpPr>
        <p:spPr/>
        <p:txBody>
          <a:bodyPr/>
          <a:lstStyle/>
          <a:p>
            <a:r>
              <a:rPr lang="de-DE" dirty="0"/>
              <a:t>Captive Portal</a:t>
            </a:r>
          </a:p>
        </p:txBody>
      </p:sp>
    </p:spTree>
    <p:extLst>
      <p:ext uri="{BB962C8B-B14F-4D97-AF65-F5344CB8AC3E}">
        <p14:creationId xmlns:p14="http://schemas.microsoft.com/office/powerpoint/2010/main" val="425540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News von Unternehmen, Standort, Abteilungsleiter</a:t>
            </a:r>
          </a:p>
          <a:p>
            <a:pPr marL="342900" indent="-342900">
              <a:buFont typeface="Arial" panose="020B0604020202020204" pitchFamily="34" charset="0"/>
              <a:buChar char="•"/>
            </a:pPr>
            <a:r>
              <a:rPr lang="de-DE" dirty="0"/>
              <a:t>Umfrage integriert in die News</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Guter Informationskanal</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Firma muss News / Inhalte verfassen</a:t>
            </a:r>
          </a:p>
          <a:p>
            <a:pPr marL="342900" indent="-342900">
              <a:buFont typeface="Arial" panose="020B0604020202020204" pitchFamily="34" charset="0"/>
              <a:buChar char="•"/>
            </a:pPr>
            <a:r>
              <a:rPr lang="de-DE" dirty="0"/>
              <a:t>Akzeptanz bei Offline-Mitarbeitern</a:t>
            </a:r>
          </a:p>
          <a:p>
            <a:pPr marL="342900" indent="-342900">
              <a:buFont typeface="Arial" panose="020B0604020202020204" pitchFamily="34" charset="0"/>
              <a:buChar char="•"/>
            </a:pPr>
            <a:r>
              <a:rPr lang="de-DE" dirty="0"/>
              <a:t>Datenschutz und -sicherheit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a:t>Newsfeed App</a:t>
            </a:r>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srcRect l="28695" t="6538" r="28234" b="5525"/>
          <a:stretch/>
        </p:blipFill>
        <p:spPr>
          <a:xfrm>
            <a:off x="9292867" y="1440815"/>
            <a:ext cx="2397609" cy="4895185"/>
          </a:xfrm>
          <a:prstGeom prst="rect">
            <a:avLst/>
          </a:prstGeom>
        </p:spPr>
      </p:pic>
    </p:spTree>
    <p:extLst>
      <p:ext uri="{BB962C8B-B14F-4D97-AF65-F5344CB8AC3E}">
        <p14:creationId xmlns:p14="http://schemas.microsoft.com/office/powerpoint/2010/main" val="11348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Webanwendung mit einem relevanten Inhalt</a:t>
            </a:r>
          </a:p>
          <a:p>
            <a:pPr marL="342900" indent="-342900">
              <a:buFont typeface="Arial" panose="020B0604020202020204" pitchFamily="34" charset="0"/>
              <a:buChar char="•"/>
            </a:pPr>
            <a:r>
              <a:rPr lang="de-DE" dirty="0"/>
              <a:t>Umfrage als Banner</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Anwendung bietet Mehrwert für Mitarbeiter</a:t>
            </a:r>
          </a:p>
          <a:p>
            <a:pPr marL="342900" indent="-342900">
              <a:buFont typeface="Arial" panose="020B0604020202020204" pitchFamily="34" charset="0"/>
              <a:buChar char="•"/>
            </a:pPr>
            <a:r>
              <a:rPr lang="de-DE" dirty="0"/>
              <a:t>Umfrage nicht zu aufdringlich</a:t>
            </a:r>
          </a:p>
          <a:p>
            <a:pPr marL="342900" indent="-342900">
              <a:buFont typeface="Arial" panose="020B0604020202020204" pitchFamily="34" charset="0"/>
              <a:buChar char="•"/>
            </a:pPr>
            <a:r>
              <a:rPr lang="de-DE" dirty="0"/>
              <a:t>Unterstützt mehrere Plattformen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Dauerhafter Aufwand (Inhalte)</a:t>
            </a:r>
          </a:p>
          <a:p>
            <a:pPr marL="342900" indent="-342900">
              <a:buFont typeface="Arial" panose="020B0604020202020204" pitchFamily="34" charset="0"/>
              <a:buChar char="•"/>
            </a:pPr>
            <a:r>
              <a:rPr lang="de-DE" dirty="0"/>
              <a:t>Adaption durch Mitarbeiter fraglich</a:t>
            </a:r>
          </a:p>
        </p:txBody>
      </p:sp>
      <p:sp>
        <p:nvSpPr>
          <p:cNvPr id="6" name="Title 5"/>
          <p:cNvSpPr>
            <a:spLocks noGrp="1"/>
          </p:cNvSpPr>
          <p:nvPr>
            <p:ph type="title"/>
          </p:nvPr>
        </p:nvSpPr>
        <p:spPr/>
        <p:txBody>
          <a:bodyPr/>
          <a:lstStyle/>
          <a:p>
            <a:r>
              <a:rPr lang="de-DE" dirty="0"/>
              <a:t>Single-</a:t>
            </a:r>
            <a:r>
              <a:rPr lang="de-DE" dirty="0" err="1"/>
              <a:t>Purpose</a:t>
            </a:r>
            <a:r>
              <a:rPr lang="de-DE" dirty="0"/>
              <a:t>-</a:t>
            </a:r>
            <a:r>
              <a:rPr lang="de-DE" dirty="0" err="1"/>
              <a:t>Webapp</a:t>
            </a:r>
            <a:endParaRPr lang="de-DE" dirty="0"/>
          </a:p>
        </p:txBody>
      </p:sp>
      <p:pic>
        <p:nvPicPr>
          <p:cNvPr id="11" name="Picture 10"/>
          <p:cNvPicPr>
            <a:picLocks noChangeAspect="1"/>
          </p:cNvPicPr>
          <p:nvPr/>
        </p:nvPicPr>
        <p:blipFill>
          <a:blip r:embed="rId4"/>
          <a:stretch>
            <a:fillRect/>
          </a:stretch>
        </p:blipFill>
        <p:spPr>
          <a:xfrm>
            <a:off x="698670" y="5113534"/>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a:stretch>
            <a:fillRect/>
          </a:stretch>
        </p:blipFill>
        <p:spPr>
          <a:xfrm>
            <a:off x="7742674" y="1620000"/>
            <a:ext cx="3947802" cy="2285156"/>
          </a:xfrm>
          <a:prstGeom prst="rect">
            <a:avLst/>
          </a:prstGeom>
        </p:spPr>
      </p:pic>
      <p:pic>
        <p:nvPicPr>
          <p:cNvPr id="10" name="Picture 9"/>
          <p:cNvPicPr>
            <a:picLocks noChangeAspect="1"/>
          </p:cNvPicPr>
          <p:nvPr/>
        </p:nvPicPr>
        <p:blipFill rotWithShape="1">
          <a:blip r:embed="rId7"/>
          <a:srcRect l="7060" t="1140" b="3711"/>
          <a:stretch/>
        </p:blipFill>
        <p:spPr>
          <a:xfrm>
            <a:off x="7742674" y="4259613"/>
            <a:ext cx="2712272" cy="1856467"/>
          </a:xfrm>
          <a:prstGeom prst="rect">
            <a:avLst/>
          </a:prstGeom>
        </p:spPr>
      </p:pic>
      <p:pic>
        <p:nvPicPr>
          <p:cNvPr id="12" name="Picture 11"/>
          <p:cNvPicPr>
            <a:picLocks noChangeAspect="1"/>
          </p:cNvPicPr>
          <p:nvPr/>
        </p:nvPicPr>
        <p:blipFill>
          <a:blip r:embed="rId8"/>
          <a:stretch>
            <a:fillRect/>
          </a:stretch>
        </p:blipFill>
        <p:spPr>
          <a:xfrm>
            <a:off x="10500189" y="4039694"/>
            <a:ext cx="1190287" cy="2296306"/>
          </a:xfrm>
          <a:prstGeom prst="rect">
            <a:avLst/>
          </a:prstGeom>
        </p:spPr>
      </p:pic>
    </p:spTree>
    <p:extLst>
      <p:ext uri="{BB962C8B-B14F-4D97-AF65-F5344CB8AC3E}">
        <p14:creationId xmlns:p14="http://schemas.microsoft.com/office/powerpoint/2010/main" val="25979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3999" y="1620000"/>
            <a:ext cx="6903668" cy="4716000"/>
          </a:xfrm>
        </p:spPr>
        <p:txBody>
          <a:bodyPr>
            <a:normAutofit/>
          </a:bodyPr>
          <a:lstStyle/>
          <a:p>
            <a:pPr marL="342900" indent="-342900">
              <a:buFont typeface="Arial" panose="020B0604020202020204" pitchFamily="34" charset="0"/>
              <a:buChar char="•"/>
            </a:pPr>
            <a:r>
              <a:rPr lang="de-DE" b="1" dirty="0"/>
              <a:t>Problem</a:t>
            </a:r>
            <a:r>
              <a:rPr lang="de-DE" dirty="0"/>
              <a:t>: </a:t>
            </a:r>
          </a:p>
          <a:p>
            <a:pPr marL="522864" lvl="1" indent="-342900">
              <a:buFont typeface="Arial" panose="020B0604020202020204" pitchFamily="34" charset="0"/>
              <a:buChar char="•"/>
            </a:pPr>
            <a:r>
              <a:rPr lang="de-DE" b="1" dirty="0"/>
              <a:t>Persona</a:t>
            </a:r>
            <a:r>
              <a:rPr lang="de-DE" dirty="0"/>
              <a:t> des Bandarbeiters auf </a:t>
            </a:r>
            <a:r>
              <a:rPr lang="de-DE" b="1" dirty="0"/>
              <a:t>primäre Aufgabe fokussiert</a:t>
            </a:r>
          </a:p>
          <a:p>
            <a:pPr marL="522864" lvl="1" indent="-342900">
              <a:buFont typeface="Arial" panose="020B0604020202020204" pitchFamily="34" charset="0"/>
              <a:buChar char="•"/>
            </a:pPr>
            <a:r>
              <a:rPr lang="de-DE" b="1" dirty="0"/>
              <a:t>Interesse</a:t>
            </a:r>
            <a:r>
              <a:rPr lang="de-DE" dirty="0"/>
              <a:t> an der Unternehmensumfrage </a:t>
            </a:r>
            <a:r>
              <a:rPr lang="de-DE" b="1" dirty="0"/>
              <a:t>gering</a:t>
            </a:r>
          </a:p>
          <a:p>
            <a:pPr marL="342900" indent="-342900">
              <a:buFont typeface="Arial" panose="020B0604020202020204" pitchFamily="34" charset="0"/>
              <a:buChar char="•"/>
            </a:pPr>
            <a:r>
              <a:rPr lang="de-DE" b="1" dirty="0"/>
              <a:t>Lösungsidee:</a:t>
            </a:r>
          </a:p>
          <a:p>
            <a:pPr marL="522864" lvl="1" indent="-342900">
              <a:buFont typeface="Arial" panose="020B0604020202020204" pitchFamily="34" charset="0"/>
              <a:buChar char="•"/>
            </a:pPr>
            <a:r>
              <a:rPr lang="de-DE" b="1" dirty="0"/>
              <a:t>Geld-</a:t>
            </a:r>
            <a:r>
              <a:rPr lang="de-DE" dirty="0"/>
              <a:t> oder </a:t>
            </a:r>
            <a:r>
              <a:rPr lang="de-DE" b="1" dirty="0"/>
              <a:t>Sachanreize</a:t>
            </a:r>
          </a:p>
          <a:p>
            <a:pPr marL="522864" lvl="1" indent="-342900">
              <a:buFont typeface="Arial" panose="020B0604020202020204" pitchFamily="34" charset="0"/>
              <a:buChar char="•"/>
            </a:pPr>
            <a:r>
              <a:rPr lang="de-DE" dirty="0"/>
              <a:t>Z.B. Getränk, Gutscheine, Teamevents</a:t>
            </a:r>
          </a:p>
          <a:p>
            <a:pPr marL="342900" indent="-342900">
              <a:buFont typeface="Arial" panose="020B0604020202020204" pitchFamily="34" charset="0"/>
              <a:buChar char="•"/>
            </a:pPr>
            <a:r>
              <a:rPr lang="de-DE" dirty="0"/>
              <a:t>Alternativ als </a:t>
            </a:r>
            <a:r>
              <a:rPr lang="de-DE" b="1" dirty="0"/>
              <a:t>Gewinnspiel</a:t>
            </a:r>
          </a:p>
          <a:p>
            <a:pPr marL="342900" indent="-342900">
              <a:buFont typeface="Arial" panose="020B0604020202020204" pitchFamily="34" charset="0"/>
              <a:buChar char="•"/>
            </a:pPr>
            <a:endParaRPr lang="de-DE" sz="1000" b="1" dirty="0">
              <a:sym typeface="Wingdings" panose="05000000000000000000" pitchFamily="2" charset="2"/>
            </a:endParaRPr>
          </a:p>
          <a:p>
            <a:pPr marL="342900" indent="-342900">
              <a:buFont typeface="Wingdings" panose="05000000000000000000" pitchFamily="2" charset="2"/>
              <a:buChar char="à"/>
            </a:pPr>
            <a:r>
              <a:rPr lang="de-DE" b="1" dirty="0"/>
              <a:t>Ablehnung durch PulseShift und John Deere </a:t>
            </a:r>
          </a:p>
          <a:p>
            <a:pPr marL="522864" lvl="1" indent="-342900">
              <a:buFont typeface="Arial" panose="020B0604020202020204" pitchFamily="34" charset="0"/>
              <a:buChar char="•"/>
            </a:pPr>
            <a:r>
              <a:rPr lang="de-DE" dirty="0"/>
              <a:t>Umfragequalität</a:t>
            </a:r>
          </a:p>
          <a:p>
            <a:pPr marL="522864" lvl="1" indent="-342900">
              <a:buFont typeface="Arial" panose="020B0604020202020204" pitchFamily="34" charset="0"/>
              <a:buChar char="•"/>
            </a:pPr>
            <a:r>
              <a:rPr lang="de-DE" dirty="0"/>
              <a:t>Kosten</a:t>
            </a:r>
          </a:p>
          <a:p>
            <a:pPr marL="342900" indent="-342900">
              <a:buFont typeface="Arial" panose="020B0604020202020204" pitchFamily="34" charset="0"/>
              <a:buChar char="•"/>
            </a:pPr>
            <a:endParaRPr lang="de-DE" b="1" dirty="0"/>
          </a:p>
        </p:txBody>
      </p:sp>
      <p:sp>
        <p:nvSpPr>
          <p:cNvPr id="4" name="Title 3"/>
          <p:cNvSpPr>
            <a:spLocks noGrp="1"/>
          </p:cNvSpPr>
          <p:nvPr>
            <p:ph type="title"/>
          </p:nvPr>
        </p:nvSpPr>
        <p:spPr/>
        <p:txBody>
          <a:bodyPr/>
          <a:lstStyle/>
          <a:p>
            <a:r>
              <a:rPr lang="de-DE" dirty="0"/>
              <a:t>Belohnungssysteme</a:t>
            </a:r>
          </a:p>
        </p:txBody>
      </p:sp>
      <p:pic>
        <p:nvPicPr>
          <p:cNvPr id="7" name="Picture 6"/>
          <p:cNvPicPr>
            <a:picLocks noChangeAspect="1"/>
          </p:cNvPicPr>
          <p:nvPr/>
        </p:nvPicPr>
        <p:blipFill rotWithShape="1">
          <a:blip r:embed="rId2"/>
          <a:srcRect l="52899" r="-1"/>
          <a:stretch/>
        </p:blipFill>
        <p:spPr>
          <a:xfrm>
            <a:off x="7524750" y="247651"/>
            <a:ext cx="4670425" cy="6610350"/>
          </a:xfrm>
          <a:prstGeom prst="rect">
            <a:avLst/>
          </a:prstGeom>
        </p:spPr>
      </p:pic>
    </p:spTree>
    <p:extLst>
      <p:ext uri="{BB962C8B-B14F-4D97-AF65-F5344CB8AC3E}">
        <p14:creationId xmlns:p14="http://schemas.microsoft.com/office/powerpoint/2010/main" val="4809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2: </a:t>
            </a:r>
            <a:r>
              <a:rPr lang="en-US" dirty="0" err="1">
                <a:solidFill>
                  <a:schemeClr val="accent1"/>
                </a:solidFill>
              </a:rPr>
              <a:t>Realisierung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99332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48397"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pic>
        <p:nvPicPr>
          <p:cNvPr id="13" name="Picture 2"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8193" y="1863060"/>
            <a:ext cx="2673712" cy="167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90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par>
                                <p:cTn id="11" presetID="9" presetClass="emph" presetSubtype="0" grpId="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9605755"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9728249" y="1323384"/>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9" name="Picture 8"/>
          <p:cNvPicPr>
            <a:picLocks noChangeAspect="1"/>
          </p:cNvPicPr>
          <p:nvPr/>
        </p:nvPicPr>
        <p:blipFill rotWithShape="1">
          <a:blip r:embed="rId4"/>
          <a:srcRect l="28695" t="6538" r="28234" b="5525"/>
          <a:stretch/>
        </p:blipFill>
        <p:spPr>
          <a:xfrm>
            <a:off x="5564224" y="1323384"/>
            <a:ext cx="1347128" cy="2750425"/>
          </a:xfrm>
          <a:prstGeom prst="rect">
            <a:avLst/>
          </a:prstGeom>
        </p:spPr>
      </p:pic>
      <p:sp>
        <p:nvSpPr>
          <p:cNvPr id="20" name="TextBox 19"/>
          <p:cNvSpPr txBox="1"/>
          <p:nvPr/>
        </p:nvSpPr>
        <p:spPr>
          <a:xfrm>
            <a:off x="5667119"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3" name="TextBox 22"/>
          <p:cNvSpPr txBox="1"/>
          <p:nvPr/>
        </p:nvSpPr>
        <p:spPr>
          <a:xfrm>
            <a:off x="1676813" y="4254363"/>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grpSp>
        <p:nvGrpSpPr>
          <p:cNvPr id="4" name="Group 3"/>
          <p:cNvGrpSpPr/>
          <p:nvPr/>
        </p:nvGrpSpPr>
        <p:grpSpPr>
          <a:xfrm>
            <a:off x="1176675" y="5105341"/>
            <a:ext cx="1897955" cy="761349"/>
            <a:chOff x="1176675" y="5105341"/>
            <a:chExt cx="1897955" cy="761349"/>
          </a:xfrm>
        </p:grpSpPr>
        <p:sp>
          <p:nvSpPr>
            <p:cNvPr id="2" name="TextBox 1"/>
            <p:cNvSpPr txBox="1"/>
            <p:nvPr/>
          </p:nvSpPr>
          <p:spPr>
            <a:xfrm>
              <a:off x="1176675"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3" name="Arrow: Down 2"/>
            <p:cNvSpPr/>
            <p:nvPr/>
          </p:nvSpPr>
          <p:spPr bwMode="gray">
            <a:xfrm>
              <a:off x="1196518" y="5105341"/>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6" name="Group 5"/>
          <p:cNvGrpSpPr/>
          <p:nvPr/>
        </p:nvGrpSpPr>
        <p:grpSpPr>
          <a:xfrm>
            <a:off x="5263162" y="5093614"/>
            <a:ext cx="1949252" cy="773077"/>
            <a:chOff x="5263162" y="5093614"/>
            <a:chExt cx="1949252" cy="773077"/>
          </a:xfrm>
        </p:grpSpPr>
        <p:sp>
          <p:nvSpPr>
            <p:cNvPr id="12" name="TextBox 11"/>
            <p:cNvSpPr txBox="1"/>
            <p:nvPr/>
          </p:nvSpPr>
          <p:spPr>
            <a:xfrm>
              <a:off x="5263162" y="5589692"/>
              <a:ext cx="194925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Recherchebericht</a:t>
              </a:r>
            </a:p>
          </p:txBody>
        </p:sp>
        <p:sp>
          <p:nvSpPr>
            <p:cNvPr id="13" name="Arrow: Down 12"/>
            <p:cNvSpPr/>
            <p:nvPr/>
          </p:nvSpPr>
          <p:spPr bwMode="gray">
            <a:xfrm>
              <a:off x="5308654" y="5093614"/>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7" name="Group 6"/>
          <p:cNvGrpSpPr/>
          <p:nvPr/>
        </p:nvGrpSpPr>
        <p:grpSpPr>
          <a:xfrm>
            <a:off x="9541634" y="5093613"/>
            <a:ext cx="1897955" cy="773077"/>
            <a:chOff x="9541634" y="5093613"/>
            <a:chExt cx="1897955" cy="773077"/>
          </a:xfrm>
        </p:grpSpPr>
        <p:sp>
          <p:nvSpPr>
            <p:cNvPr id="11" name="TextBox 10"/>
            <p:cNvSpPr txBox="1"/>
            <p:nvPr/>
          </p:nvSpPr>
          <p:spPr>
            <a:xfrm>
              <a:off x="9541634"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14" name="Arrow: Down 13"/>
            <p:cNvSpPr/>
            <p:nvPr/>
          </p:nvSpPr>
          <p:spPr bwMode="gray">
            <a:xfrm>
              <a:off x="9541634" y="5093613"/>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pic>
        <p:nvPicPr>
          <p:cNvPr id="18" name="Picture 2" descr="https://cdn-reichelt.de/bilder/web/xxl_ws/A300/RASPBERRY_PI_B_PLUS_0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950" y="1863061"/>
            <a:ext cx="2673712" cy="167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30399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r="37684" b="5382"/>
          <a:stretch/>
        </p:blipFill>
        <p:spPr>
          <a:xfrm>
            <a:off x="7097076" y="1619999"/>
            <a:ext cx="4593401" cy="4571547"/>
          </a:xfrm>
          <a:prstGeom prst="rect">
            <a:avLst/>
          </a:prstGeom>
        </p:spPr>
      </p:pic>
      <p:sp>
        <p:nvSpPr>
          <p:cNvPr id="6" name="Text Placeholder 5"/>
          <p:cNvSpPr>
            <a:spLocks noGrp="1"/>
          </p:cNvSpPr>
          <p:nvPr>
            <p:ph type="body" sz="quarter" idx="10"/>
          </p:nvPr>
        </p:nvSpPr>
        <p:spPr>
          <a:xfrm>
            <a:off x="503999" y="1620000"/>
            <a:ext cx="6297491" cy="4552794"/>
          </a:xfrm>
        </p:spPr>
        <p:txBody>
          <a:bodyPr>
            <a:normAutofit/>
          </a:bodyPr>
          <a:lstStyle/>
          <a:p>
            <a:pPr marL="342900" indent="-342900">
              <a:buFont typeface="Arial" panose="020B0604020202020204" pitchFamily="34" charset="0"/>
              <a:buChar char="•"/>
            </a:pPr>
            <a:r>
              <a:rPr lang="de-DE" dirty="0"/>
              <a:t>Allgemeiner </a:t>
            </a:r>
            <a:r>
              <a:rPr lang="de-DE" b="1" dirty="0"/>
              <a:t>Projektstrukturplan</a:t>
            </a:r>
            <a:r>
              <a:rPr lang="de-DE" dirty="0"/>
              <a:t> mit </a:t>
            </a:r>
            <a:r>
              <a:rPr lang="de-DE" b="1" dirty="0"/>
              <a:t>Meilensteinen</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dirty="0"/>
              <a:t>Je Kanal spezifisch</a:t>
            </a:r>
          </a:p>
          <a:p>
            <a:pPr marL="522864" lvl="1" indent="-342900">
              <a:buFont typeface="Arial" panose="020B0604020202020204" pitchFamily="34" charset="0"/>
              <a:buChar char="•"/>
            </a:pPr>
            <a:r>
              <a:rPr lang="de-DE" b="1" dirty="0"/>
              <a:t>Lasten-</a:t>
            </a:r>
            <a:r>
              <a:rPr lang="de-DE" dirty="0"/>
              <a:t> und </a:t>
            </a:r>
            <a:r>
              <a:rPr lang="de-DE" b="1" dirty="0"/>
              <a:t>Pflichtenheft</a:t>
            </a:r>
          </a:p>
          <a:p>
            <a:pPr marL="522864" lvl="1" indent="-342900">
              <a:buFont typeface="Arial" panose="020B0604020202020204" pitchFamily="34" charset="0"/>
              <a:buChar char="•"/>
            </a:pPr>
            <a:r>
              <a:rPr lang="de-DE" b="1" dirty="0"/>
              <a:t>Arbeitspakete</a:t>
            </a:r>
            <a:r>
              <a:rPr lang="de-DE" dirty="0"/>
              <a:t> und </a:t>
            </a:r>
            <a:r>
              <a:rPr lang="de-DE" b="1" dirty="0"/>
              <a:t>Projektstrukturplan</a:t>
            </a:r>
          </a:p>
          <a:p>
            <a:pPr marL="522864" lvl="1" indent="-342900">
              <a:buFont typeface="Arial" panose="020B0604020202020204" pitchFamily="34" charset="0"/>
              <a:buChar char="•"/>
            </a:pPr>
            <a:r>
              <a:rPr lang="de-DE" b="1" dirty="0" err="1"/>
              <a:t>EPK‘s</a:t>
            </a:r>
            <a:r>
              <a:rPr lang="de-DE" dirty="0"/>
              <a:t> zum Ablauf der Anwendung</a:t>
            </a:r>
          </a:p>
          <a:p>
            <a:pPr marL="342900"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Realisierung der Umfragekanäle</a:t>
            </a:r>
          </a:p>
        </p:txBody>
      </p:sp>
      <p:sp>
        <p:nvSpPr>
          <p:cNvPr id="5" name="Title 4"/>
          <p:cNvSpPr>
            <a:spLocks noGrp="1"/>
          </p:cNvSpPr>
          <p:nvPr>
            <p:ph type="title"/>
          </p:nvPr>
        </p:nvSpPr>
        <p:spPr/>
        <p:txBody>
          <a:bodyPr/>
          <a:lstStyle/>
          <a:p>
            <a:r>
              <a:rPr lang="de-DE" dirty="0"/>
              <a:t>Methodik der Realisierung</a:t>
            </a:r>
          </a:p>
        </p:txBody>
      </p:sp>
      <p:pic>
        <p:nvPicPr>
          <p:cNvPr id="7" name="Picture 6"/>
          <p:cNvPicPr>
            <a:picLocks noChangeAspect="1"/>
          </p:cNvPicPr>
          <p:nvPr/>
        </p:nvPicPr>
        <p:blipFill rotWithShape="1">
          <a:blip r:embed="rId4"/>
          <a:srcRect l="1" r="73377" b="5771"/>
          <a:stretch/>
        </p:blipFill>
        <p:spPr>
          <a:xfrm>
            <a:off x="7097076" y="1619998"/>
            <a:ext cx="4593401" cy="4552795"/>
          </a:xfrm>
          <a:prstGeom prst="rect">
            <a:avLst/>
          </a:prstGeom>
        </p:spPr>
      </p:pic>
      <p:pic>
        <p:nvPicPr>
          <p:cNvPr id="9" name="Picture 8"/>
          <p:cNvPicPr>
            <a:picLocks noChangeAspect="1"/>
          </p:cNvPicPr>
          <p:nvPr/>
        </p:nvPicPr>
        <p:blipFill>
          <a:blip r:embed="rId5"/>
          <a:stretch>
            <a:fillRect/>
          </a:stretch>
        </p:blipFill>
        <p:spPr>
          <a:xfrm>
            <a:off x="7097076" y="1619998"/>
            <a:ext cx="4355277" cy="4552795"/>
          </a:xfrm>
          <a:prstGeom prst="rect">
            <a:avLst/>
          </a:prstGeom>
        </p:spPr>
      </p:pic>
      <p:grpSp>
        <p:nvGrpSpPr>
          <p:cNvPr id="12" name="Group 11"/>
          <p:cNvGrpSpPr/>
          <p:nvPr/>
        </p:nvGrpSpPr>
        <p:grpSpPr>
          <a:xfrm>
            <a:off x="7097076" y="1620000"/>
            <a:ext cx="4593401" cy="4552794"/>
            <a:chOff x="6801492" y="1620000"/>
            <a:chExt cx="4458984" cy="3889260"/>
          </a:xfrm>
        </p:grpSpPr>
        <p:sp>
          <p:nvSpPr>
            <p:cNvPr id="13" name="Rectangle 12"/>
            <p:cNvSpPr/>
            <p:nvPr/>
          </p:nvSpPr>
          <p:spPr bwMode="gray">
            <a:xfrm>
              <a:off x="6801492" y="1620000"/>
              <a:ext cx="4458984" cy="86302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800" kern="0" noProof="0" dirty="0">
                  <a:ea typeface="Arial Unicode MS" pitchFamily="34" charset="-128"/>
                  <a:cs typeface="Arial Unicode MS" pitchFamily="34" charset="-128"/>
                </a:rPr>
                <a:t>Kanal X</a:t>
              </a: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Rectangle 13"/>
            <p:cNvSpPr/>
            <p:nvPr/>
          </p:nvSpPr>
          <p:spPr bwMode="gray">
            <a:xfrm>
              <a:off x="6801492" y="2798182"/>
              <a:ext cx="1376737" cy="2711078"/>
            </a:xfrm>
            <a:prstGeom prst="rect">
              <a:avLst/>
            </a:prstGeom>
            <a:blipFill dpi="0" rotWithShape="1">
              <a:blip r:embed="rId6"/>
              <a:srcRect/>
              <a:tile tx="0" ty="0" sx="70000" sy="7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Rectangle 14"/>
            <p:cNvSpPr/>
            <p:nvPr/>
          </p:nvSpPr>
          <p:spPr bwMode="gray">
            <a:xfrm>
              <a:off x="8342615" y="2798182"/>
              <a:ext cx="1376737" cy="2711078"/>
            </a:xfrm>
            <a:prstGeom prst="rect">
              <a:avLst/>
            </a:prstGeom>
            <a:blipFill dpi="0" rotWithShape="1">
              <a:blip r:embed="rId7"/>
              <a:srcRect/>
              <a:tile tx="-21145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Rectangle 15"/>
            <p:cNvSpPr/>
            <p:nvPr/>
          </p:nvSpPr>
          <p:spPr bwMode="gray">
            <a:xfrm>
              <a:off x="9883739" y="2798182"/>
              <a:ext cx="1376737" cy="2711078"/>
            </a:xfrm>
            <a:prstGeom prst="rect">
              <a:avLst/>
            </a:prstGeom>
            <a:blipFill dpi="0" rotWithShape="1">
              <a:blip r:embed="rId8"/>
              <a:srcRect/>
              <a:tile tx="-27114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78286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buFont typeface="Arial" panose="020B0604020202020204" pitchFamily="34" charset="0"/>
              <a:buChar char="•"/>
            </a:pPr>
            <a:r>
              <a:rPr lang="en-US" dirty="0" err="1"/>
              <a:t>Einleitung</a:t>
            </a:r>
            <a:endParaRPr lang="en-US" dirty="0"/>
          </a:p>
          <a:p>
            <a:pPr marL="342900" indent="-342900">
              <a:buFont typeface="Arial" panose="020B0604020202020204" pitchFamily="34" charset="0"/>
              <a:buChar char="•"/>
            </a:pPr>
            <a:r>
              <a:rPr lang="en-US" dirty="0"/>
              <a:t>Phase 1: </a:t>
            </a:r>
            <a:r>
              <a:rPr lang="en-US" dirty="0" err="1"/>
              <a:t>Konzeptionelle</a:t>
            </a:r>
            <a:r>
              <a:rPr lang="en-US" dirty="0"/>
              <a:t> </a:t>
            </a:r>
            <a:r>
              <a:rPr lang="en-US" dirty="0" err="1"/>
              <a:t>Erarbeitung</a:t>
            </a:r>
            <a:endParaRPr lang="en-US" dirty="0"/>
          </a:p>
          <a:p>
            <a:pPr marL="522864" lvl="1" indent="-342900">
              <a:buFont typeface="Arial" panose="020B0604020202020204" pitchFamily="34" charset="0"/>
              <a:buChar char="•"/>
            </a:pPr>
            <a:r>
              <a:rPr lang="en-US" dirty="0" err="1"/>
              <a:t>Methodik</a:t>
            </a:r>
            <a:endParaRPr lang="en-US" dirty="0"/>
          </a:p>
          <a:p>
            <a:pPr marL="522864" lvl="1" indent="-342900">
              <a:buFont typeface="Arial" panose="020B0604020202020204" pitchFamily="34" charset="0"/>
              <a:buChar char="•"/>
            </a:pPr>
            <a:r>
              <a:rPr lang="en-US" dirty="0" err="1"/>
              <a:t>Lösungsportfolio</a:t>
            </a:r>
            <a:endParaRPr lang="en-US" dirty="0"/>
          </a:p>
          <a:p>
            <a:pPr marL="342900" indent="-342900">
              <a:buFont typeface="Arial" panose="020B0604020202020204" pitchFamily="34" charset="0"/>
              <a:buChar char="•"/>
            </a:pPr>
            <a:r>
              <a:rPr lang="en-US" dirty="0"/>
              <a:t>Phase 2: </a:t>
            </a:r>
            <a:r>
              <a:rPr lang="en-US" dirty="0" err="1"/>
              <a:t>Realisierung</a:t>
            </a:r>
            <a:endParaRPr lang="en-US" dirty="0"/>
          </a:p>
          <a:p>
            <a:pPr marL="522864" lvl="1" indent="-342900">
              <a:buFont typeface="Arial" panose="020B0604020202020204" pitchFamily="34" charset="0"/>
              <a:buChar char="•"/>
            </a:pPr>
            <a:r>
              <a:rPr lang="en-US" dirty="0" err="1"/>
              <a:t>Methodik</a:t>
            </a:r>
            <a:r>
              <a:rPr lang="en-US" dirty="0"/>
              <a:t> </a:t>
            </a:r>
          </a:p>
          <a:p>
            <a:pPr marL="522864" lvl="1" indent="-342900">
              <a:buFont typeface="Arial" panose="020B0604020202020204" pitchFamily="34" charset="0"/>
              <a:buChar char="•"/>
            </a:pPr>
            <a:r>
              <a:rPr lang="en-US" dirty="0"/>
              <a:t>Proof-of-Concepts und </a:t>
            </a:r>
            <a:r>
              <a:rPr lang="en-US" dirty="0" err="1"/>
              <a:t>Livedemos</a:t>
            </a:r>
            <a:endParaRPr lang="en-US" dirty="0"/>
          </a:p>
          <a:p>
            <a:pPr marL="342900" indent="-342900">
              <a:buFont typeface="Arial" panose="020B0604020202020204" pitchFamily="34" charset="0"/>
              <a:buChar char="•"/>
            </a:pPr>
            <a:r>
              <a:rPr lang="en-US" dirty="0" err="1"/>
              <a:t>Fazit</a:t>
            </a:r>
            <a:r>
              <a:rPr lang="en-US" dirty="0"/>
              <a:t> und </a:t>
            </a:r>
            <a:r>
              <a:rPr lang="en-US" dirty="0" err="1"/>
              <a:t>Ausblick</a:t>
            </a:r>
            <a:r>
              <a:rPr lang="en-US" dirty="0"/>
              <a:t> </a:t>
            </a:r>
          </a:p>
        </p:txBody>
      </p:sp>
      <p:sp>
        <p:nvSpPr>
          <p:cNvPr id="2" name="Agenda"/>
          <p:cNvSpPr>
            <a:spLocks noGrp="1"/>
          </p:cNvSpPr>
          <p:nvPr>
            <p:ph type="title"/>
          </p:nvPr>
        </p:nvSpPr>
        <p:spPr bwMode="gray"/>
        <p:txBody>
          <a:bodyPr/>
          <a:lstStyle/>
          <a:p>
            <a:r>
              <a:rPr lang="en-US" dirty="0"/>
              <a:t>Agenda</a:t>
            </a:r>
          </a:p>
        </p:txBody>
      </p:sp>
    </p:spTree>
    <p:extLst>
      <p:ext uri="{BB962C8B-B14F-4D97-AF65-F5344CB8AC3E}">
        <p14:creationId xmlns:p14="http://schemas.microsoft.com/office/powerpoint/2010/main" val="174983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Captive Portal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117387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Captive Portal</a:t>
            </a:r>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123520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Newsfeed App – </a:t>
            </a:r>
            <a:r>
              <a:rPr lang="de-DE" dirty="0">
                <a:solidFill>
                  <a:schemeClr val="accent1"/>
                </a:solidFill>
              </a:rPr>
              <a:t>Recherchebericht</a:t>
            </a:r>
          </a:p>
        </p:txBody>
      </p:sp>
    </p:spTree>
    <p:extLst>
      <p:ext uri="{BB962C8B-B14F-4D97-AF65-F5344CB8AC3E}">
        <p14:creationId xmlns:p14="http://schemas.microsoft.com/office/powerpoint/2010/main" val="429940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4000" y="1620000"/>
            <a:ext cx="4365951" cy="4716000"/>
          </a:xfrm>
        </p:spPr>
        <p:txBody>
          <a:bodyPr/>
          <a:lstStyle/>
          <a:p>
            <a:pPr marL="342900" indent="-342900">
              <a:lnSpc>
                <a:spcPct val="150000"/>
              </a:lnSpc>
              <a:buFont typeface="Arial" panose="020B0604020202020204" pitchFamily="34" charset="0"/>
              <a:buChar char="•"/>
            </a:pPr>
            <a:r>
              <a:rPr lang="de-DE" dirty="0"/>
              <a:t>Speziell auf </a:t>
            </a:r>
            <a:r>
              <a:rPr lang="de-DE" b="1" dirty="0"/>
              <a:t>Offline-Mitarbeiter</a:t>
            </a:r>
            <a:r>
              <a:rPr lang="de-DE" dirty="0"/>
              <a:t> ausgerichtete App</a:t>
            </a:r>
          </a:p>
          <a:p>
            <a:pPr marL="342900" indent="-342900">
              <a:lnSpc>
                <a:spcPct val="150000"/>
              </a:lnSpc>
              <a:buFont typeface="Arial" panose="020B0604020202020204" pitchFamily="34" charset="0"/>
              <a:buChar char="•"/>
            </a:pPr>
            <a:r>
              <a:rPr lang="de-DE" b="1" dirty="0"/>
              <a:t>Verwaltung &amp; Vereinfachung </a:t>
            </a:r>
            <a:r>
              <a:rPr lang="de-DE" dirty="0"/>
              <a:t>des Arbeitstages</a:t>
            </a:r>
          </a:p>
          <a:p>
            <a:pPr marL="342900" indent="-342900">
              <a:lnSpc>
                <a:spcPct val="150000"/>
              </a:lnSpc>
              <a:buFont typeface="Arial" panose="020B0604020202020204" pitchFamily="34" charset="0"/>
              <a:buChar char="•"/>
            </a:pPr>
            <a:r>
              <a:rPr lang="de-DE" dirty="0"/>
              <a:t>Kombination aus </a:t>
            </a:r>
            <a:r>
              <a:rPr lang="de-DE" b="1" dirty="0"/>
              <a:t>Terminplanung</a:t>
            </a:r>
            <a:r>
              <a:rPr lang="de-DE" dirty="0"/>
              <a:t>, </a:t>
            </a:r>
            <a:r>
              <a:rPr lang="de-DE" b="1" dirty="0"/>
              <a:t>Aufgabenverwaltung</a:t>
            </a:r>
            <a:r>
              <a:rPr lang="de-DE" dirty="0"/>
              <a:t>, </a:t>
            </a:r>
            <a:r>
              <a:rPr lang="de-DE" b="1" dirty="0"/>
              <a:t>Dokumentation</a:t>
            </a:r>
            <a:r>
              <a:rPr lang="de-DE" dirty="0"/>
              <a:t>, </a:t>
            </a:r>
            <a:r>
              <a:rPr lang="de-DE" b="1" dirty="0"/>
              <a:t>Teamkommunikation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F16BA90F-584E-494C-BF09-E28099EAB18D}"/>
              </a:ext>
            </a:extLst>
          </p:cNvPr>
          <p:cNvSpPr>
            <a:spLocks noGrp="1"/>
          </p:cNvSpPr>
          <p:nvPr>
            <p:ph type="title"/>
          </p:nvPr>
        </p:nvSpPr>
        <p:spPr/>
        <p:txBody>
          <a:bodyPr/>
          <a:lstStyle/>
          <a:p>
            <a:r>
              <a:rPr lang="de-DE" dirty="0"/>
              <a:t>Microsoft </a:t>
            </a:r>
            <a:r>
              <a:rPr lang="de-DE" dirty="0" err="1"/>
              <a:t>StaffHub</a:t>
            </a:r>
            <a:endParaRPr lang="en-US" dirty="0"/>
          </a:p>
        </p:txBody>
      </p:sp>
      <p:pic>
        <p:nvPicPr>
          <p:cNvPr id="5" name="Picture 4">
            <a:extLst>
              <a:ext uri="{FF2B5EF4-FFF2-40B4-BE49-F238E27FC236}">
                <a16:creationId xmlns:a16="http://schemas.microsoft.com/office/drawing/2014/main" id="{1FB4C4B4-0F6B-439C-9AF5-2F0A753A15CB}"/>
              </a:ext>
            </a:extLst>
          </p:cNvPr>
          <p:cNvPicPr>
            <a:picLocks noChangeAspect="1"/>
          </p:cNvPicPr>
          <p:nvPr/>
        </p:nvPicPr>
        <p:blipFill>
          <a:blip r:embed="rId2"/>
          <a:stretch>
            <a:fillRect/>
          </a:stretch>
        </p:blipFill>
        <p:spPr>
          <a:xfrm>
            <a:off x="6061753" y="506648"/>
            <a:ext cx="5628724" cy="5829352"/>
          </a:xfrm>
          <a:prstGeom prst="rect">
            <a:avLst/>
          </a:prstGeom>
        </p:spPr>
      </p:pic>
    </p:spTree>
    <p:extLst>
      <p:ext uri="{BB962C8B-B14F-4D97-AF65-F5344CB8AC3E}">
        <p14:creationId xmlns:p14="http://schemas.microsoft.com/office/powerpoint/2010/main" val="4156556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844E-DA02-414D-8196-C9DDF276F154}"/>
              </a:ext>
            </a:extLst>
          </p:cNvPr>
          <p:cNvSpPr>
            <a:spLocks noGrp="1"/>
          </p:cNvSpPr>
          <p:nvPr>
            <p:ph type="title"/>
          </p:nvPr>
        </p:nvSpPr>
        <p:spPr/>
        <p:txBody>
          <a:bodyPr/>
          <a:lstStyle/>
          <a:p>
            <a:r>
              <a:rPr lang="de-DE" dirty="0"/>
              <a:t>Microsoft </a:t>
            </a:r>
            <a:r>
              <a:rPr lang="de-DE" dirty="0" err="1"/>
              <a:t>StaffHub</a:t>
            </a:r>
            <a:r>
              <a:rPr lang="de-DE" dirty="0"/>
              <a:t> – Schichtplanverwaltung </a:t>
            </a:r>
            <a:endParaRPr lang="en-US" dirty="0"/>
          </a:p>
        </p:txBody>
      </p:sp>
      <p:pic>
        <p:nvPicPr>
          <p:cNvPr id="5" name="Content Placeholder 4">
            <a:extLst>
              <a:ext uri="{FF2B5EF4-FFF2-40B4-BE49-F238E27FC236}">
                <a16:creationId xmlns:a16="http://schemas.microsoft.com/office/drawing/2014/main" id="{ECCD68A6-4292-4EBE-B6AC-C78597EA71CF}"/>
              </a:ext>
            </a:extLst>
          </p:cNvPr>
          <p:cNvPicPr>
            <a:picLocks noGrp="1" noChangeAspect="1"/>
          </p:cNvPicPr>
          <p:nvPr>
            <p:ph idx="1"/>
          </p:nvPr>
        </p:nvPicPr>
        <p:blipFill>
          <a:blip r:embed="rId3"/>
          <a:stretch>
            <a:fillRect/>
          </a:stretch>
        </p:blipFill>
        <p:spPr>
          <a:xfrm>
            <a:off x="504001" y="1262709"/>
            <a:ext cx="6535175" cy="4351338"/>
          </a:xfrm>
        </p:spPr>
      </p:pic>
      <p:pic>
        <p:nvPicPr>
          <p:cNvPr id="7" name="Picture 6">
            <a:extLst>
              <a:ext uri="{FF2B5EF4-FFF2-40B4-BE49-F238E27FC236}">
                <a16:creationId xmlns:a16="http://schemas.microsoft.com/office/drawing/2014/main" id="{D1A7678F-B560-4B8D-84E7-3B3BA2B59A9E}"/>
              </a:ext>
            </a:extLst>
          </p:cNvPr>
          <p:cNvPicPr>
            <a:picLocks noChangeAspect="1"/>
          </p:cNvPicPr>
          <p:nvPr/>
        </p:nvPicPr>
        <p:blipFill>
          <a:blip r:embed="rId4"/>
          <a:stretch>
            <a:fillRect/>
          </a:stretch>
        </p:blipFill>
        <p:spPr>
          <a:xfrm>
            <a:off x="5180961" y="2640459"/>
            <a:ext cx="6509516" cy="3815030"/>
          </a:xfrm>
          <a:prstGeom prst="rect">
            <a:avLst/>
          </a:prstGeom>
        </p:spPr>
      </p:pic>
    </p:spTree>
    <p:extLst>
      <p:ext uri="{BB962C8B-B14F-4D97-AF65-F5344CB8AC3E}">
        <p14:creationId xmlns:p14="http://schemas.microsoft.com/office/powerpoint/2010/main" val="114599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1013-B69C-4B8F-8234-F544D8A295E1}"/>
              </a:ext>
            </a:extLst>
          </p:cNvPr>
          <p:cNvSpPr>
            <a:spLocks noGrp="1"/>
          </p:cNvSpPr>
          <p:nvPr>
            <p:ph type="title"/>
          </p:nvPr>
        </p:nvSpPr>
        <p:spPr/>
        <p:txBody>
          <a:bodyPr>
            <a:normAutofit/>
          </a:bodyPr>
          <a:lstStyle/>
          <a:p>
            <a:r>
              <a:rPr lang="de-DE" dirty="0"/>
              <a:t>Microsoft </a:t>
            </a:r>
            <a:r>
              <a:rPr lang="de-DE" dirty="0" err="1"/>
              <a:t>StaffHub</a:t>
            </a:r>
            <a:r>
              <a:rPr lang="de-DE" dirty="0"/>
              <a:t> – Kommunikation &amp; Austausch</a:t>
            </a:r>
            <a:endParaRPr lang="en-US" dirty="0"/>
          </a:p>
        </p:txBody>
      </p:sp>
      <p:pic>
        <p:nvPicPr>
          <p:cNvPr id="5" name="Picture 4">
            <a:extLst>
              <a:ext uri="{FF2B5EF4-FFF2-40B4-BE49-F238E27FC236}">
                <a16:creationId xmlns:a16="http://schemas.microsoft.com/office/drawing/2014/main" id="{C31441AE-FD8E-4968-A8C0-2C6D6A1974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03998" y="1335959"/>
            <a:ext cx="5331722" cy="4995572"/>
          </a:xfrm>
          <a:prstGeom prst="rect">
            <a:avLst/>
          </a:prstGeom>
        </p:spPr>
      </p:pic>
      <p:pic>
        <p:nvPicPr>
          <p:cNvPr id="9" name="Picture 8">
            <a:extLst>
              <a:ext uri="{FF2B5EF4-FFF2-40B4-BE49-F238E27FC236}">
                <a16:creationId xmlns:a16="http://schemas.microsoft.com/office/drawing/2014/main" id="{370C94E3-86E1-4922-B231-8A2442839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097237" y="1335959"/>
            <a:ext cx="5412966" cy="5015511"/>
          </a:xfrm>
          <a:prstGeom prst="rect">
            <a:avLst/>
          </a:prstGeom>
        </p:spPr>
      </p:pic>
    </p:spTree>
    <p:extLst>
      <p:ext uri="{BB962C8B-B14F-4D97-AF65-F5344CB8AC3E}">
        <p14:creationId xmlns:p14="http://schemas.microsoft.com/office/powerpoint/2010/main" val="2382519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6266671" cy="4716000"/>
          </a:xfrm>
        </p:spPr>
        <p:txBody>
          <a:bodyPr/>
          <a:lstStyle/>
          <a:p>
            <a:pPr marL="342900" indent="-342900">
              <a:lnSpc>
                <a:spcPct val="150000"/>
              </a:lnSpc>
              <a:buFont typeface="Arial" panose="020B0604020202020204" pitchFamily="34" charset="0"/>
              <a:buChar char="•"/>
            </a:pPr>
            <a:r>
              <a:rPr lang="de-DE" b="1" dirty="0"/>
              <a:t>Erweiterung</a:t>
            </a:r>
            <a:r>
              <a:rPr lang="de-DE" dirty="0"/>
              <a:t> für 3rd Party Solutions über API möglich</a:t>
            </a:r>
          </a:p>
          <a:p>
            <a:pPr marL="342900" indent="-342900">
              <a:lnSpc>
                <a:spcPct val="150000"/>
              </a:lnSpc>
              <a:buFont typeface="Arial" panose="020B0604020202020204" pitchFamily="34" charset="0"/>
              <a:buChar char="•"/>
            </a:pPr>
            <a:r>
              <a:rPr lang="de-DE" dirty="0"/>
              <a:t>Mehrere Möglichkeiten </a:t>
            </a:r>
            <a:r>
              <a:rPr lang="de-DE" b="1" dirty="0"/>
              <a:t>Umfragen einzubinden</a:t>
            </a:r>
          </a:p>
          <a:p>
            <a:pPr marL="342900" indent="-342900">
              <a:lnSpc>
                <a:spcPct val="150000"/>
              </a:lnSpc>
              <a:buFont typeface="Arial" panose="020B0604020202020204" pitchFamily="34" charset="0"/>
              <a:buChar char="•"/>
            </a:pPr>
            <a:r>
              <a:rPr lang="de-DE" b="1" dirty="0"/>
              <a:t>API</a:t>
            </a:r>
            <a:r>
              <a:rPr lang="de-DE" dirty="0"/>
              <a:t> zunächst </a:t>
            </a:r>
            <a:r>
              <a:rPr lang="de-DE" b="1" dirty="0"/>
              <a:t>privat</a:t>
            </a:r>
            <a:r>
              <a:rPr lang="de-DE" dirty="0"/>
              <a:t>, nach weiteren Tests &amp; Optimierungen </a:t>
            </a:r>
            <a:r>
              <a:rPr lang="de-DE" b="1" dirty="0" err="1"/>
              <a:t>public</a:t>
            </a:r>
            <a:endParaRPr lang="en-US" b="1"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69B894EA-6B0A-4E4A-8691-58B40FFB4446}"/>
              </a:ext>
            </a:extLst>
          </p:cNvPr>
          <p:cNvSpPr>
            <a:spLocks noGrp="1"/>
          </p:cNvSpPr>
          <p:nvPr>
            <p:ph type="title"/>
          </p:nvPr>
        </p:nvSpPr>
        <p:spPr/>
        <p:txBody>
          <a:bodyPr/>
          <a:lstStyle/>
          <a:p>
            <a:r>
              <a:rPr lang="de-DE" dirty="0"/>
              <a:t>Microsoft </a:t>
            </a:r>
            <a:r>
              <a:rPr lang="de-DE" dirty="0" err="1"/>
              <a:t>StaffHub</a:t>
            </a:r>
            <a:r>
              <a:rPr lang="de-DE" dirty="0"/>
              <a:t> X PulseShift</a:t>
            </a:r>
            <a:endParaRPr lang="en-US" dirty="0"/>
          </a:p>
        </p:txBody>
      </p:sp>
      <p:pic>
        <p:nvPicPr>
          <p:cNvPr id="1028" name="Picture 4" descr="Bildergebnis fÃ¼r microsoft staffhub"/>
          <p:cNvPicPr>
            <a:picLocks noChangeAspect="1" noChangeArrowheads="1"/>
          </p:cNvPicPr>
          <p:nvPr/>
        </p:nvPicPr>
        <p:blipFill rotWithShape="1">
          <a:blip r:embed="rId2">
            <a:extLst>
              <a:ext uri="{28A0092B-C50C-407E-A947-70E740481C1C}">
                <a14:useLocalDpi xmlns:a14="http://schemas.microsoft.com/office/drawing/2010/main" val="0"/>
              </a:ext>
            </a:extLst>
          </a:blip>
          <a:srcRect l="20464" r="21062"/>
          <a:stretch/>
        </p:blipFill>
        <p:spPr bwMode="auto">
          <a:xfrm>
            <a:off x="6698751" y="1620000"/>
            <a:ext cx="4991726" cy="448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620000"/>
            <a:ext cx="3268771" cy="4716000"/>
          </a:xfrm>
        </p:spPr>
        <p:txBody>
          <a:bodyPr/>
          <a:lstStyle/>
          <a:p>
            <a:pPr>
              <a:lnSpc>
                <a:spcPct val="150000"/>
              </a:lnSpc>
            </a:pPr>
            <a:r>
              <a:rPr lang="de-DE" b="1" dirty="0"/>
              <a:t>Mobile</a:t>
            </a:r>
            <a:r>
              <a:rPr lang="de-DE" dirty="0"/>
              <a:t> </a:t>
            </a:r>
            <a:r>
              <a:rPr lang="de-DE" b="1" dirty="0"/>
              <a:t>Plattform</a:t>
            </a:r>
            <a:r>
              <a:rPr lang="de-DE" dirty="0"/>
              <a:t> um…</a:t>
            </a:r>
          </a:p>
          <a:p>
            <a:pPr marL="342900" indent="-342900">
              <a:lnSpc>
                <a:spcPct val="150000"/>
              </a:lnSpc>
              <a:buFont typeface="Arial" panose="020B0604020202020204" pitchFamily="34" charset="0"/>
              <a:buChar char="•"/>
            </a:pPr>
            <a:r>
              <a:rPr lang="de-DE" dirty="0"/>
              <a:t>…Unternehmen mit </a:t>
            </a:r>
            <a:r>
              <a:rPr lang="de-DE" b="1" dirty="0"/>
              <a:t>Offline-Mitarbeiter</a:t>
            </a:r>
            <a:r>
              <a:rPr lang="de-DE" dirty="0"/>
              <a:t> zu </a:t>
            </a:r>
            <a:r>
              <a:rPr lang="de-DE" b="1" dirty="0"/>
              <a:t>verbinden</a:t>
            </a:r>
          </a:p>
          <a:p>
            <a:pPr marL="342900" indent="-342900">
              <a:lnSpc>
                <a:spcPct val="150000"/>
              </a:lnSpc>
              <a:buFont typeface="Arial" panose="020B0604020202020204" pitchFamily="34" charset="0"/>
              <a:buChar char="•"/>
            </a:pPr>
            <a:r>
              <a:rPr lang="de-DE" dirty="0"/>
              <a:t>…Mitarbeiter mit </a:t>
            </a:r>
            <a:r>
              <a:rPr lang="de-DE" b="1" dirty="0"/>
              <a:t>benötigten Ressourcen </a:t>
            </a:r>
            <a:r>
              <a:rPr lang="de-DE" dirty="0"/>
              <a:t>versorgen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75A5537A-1BE9-4206-BD86-1DD76486F1CA}"/>
              </a:ext>
            </a:extLst>
          </p:cNvPr>
          <p:cNvSpPr>
            <a:spLocks noGrp="1"/>
          </p:cNvSpPr>
          <p:nvPr>
            <p:ph type="title"/>
          </p:nvPr>
        </p:nvSpPr>
        <p:spPr/>
        <p:txBody>
          <a:bodyPr/>
          <a:lstStyle/>
          <a:p>
            <a:r>
              <a:rPr lang="de-DE" dirty="0" err="1"/>
              <a:t>Inkling</a:t>
            </a:r>
            <a:r>
              <a:rPr lang="de-DE" dirty="0"/>
              <a:t> – </a:t>
            </a:r>
            <a:r>
              <a:rPr lang="de-DE" dirty="0" err="1"/>
              <a:t>Collaboration</a:t>
            </a:r>
            <a:endParaRPr lang="en-US" dirty="0"/>
          </a:p>
        </p:txBody>
      </p:sp>
      <p:pic>
        <p:nvPicPr>
          <p:cNvPr id="5" name="Content Placeholder 4">
            <a:extLst>
              <a:ext uri="{FF2B5EF4-FFF2-40B4-BE49-F238E27FC236}">
                <a16:creationId xmlns:a16="http://schemas.microsoft.com/office/drawing/2014/main" id="{B917D91A-1E95-4830-B8BA-0318A7A65472}"/>
              </a:ext>
            </a:extLst>
          </p:cNvPr>
          <p:cNvPicPr>
            <a:picLocks noGrp="1" noChangeAspect="1"/>
          </p:cNvPicPr>
          <p:nvPr>
            <p:ph idx="4294967295"/>
          </p:nvPr>
        </p:nvPicPr>
        <p:blipFill>
          <a:blip r:embed="rId2"/>
          <a:stretch>
            <a:fillRect/>
          </a:stretch>
        </p:blipFill>
        <p:spPr>
          <a:xfrm>
            <a:off x="3772771" y="1620000"/>
            <a:ext cx="7917706" cy="4716000"/>
          </a:xfrm>
        </p:spPr>
      </p:pic>
      <p:sp>
        <p:nvSpPr>
          <p:cNvPr id="6" name="Content Placeholder 2">
            <a:extLst>
              <a:ext uri="{FF2B5EF4-FFF2-40B4-BE49-F238E27FC236}">
                <a16:creationId xmlns:a16="http://schemas.microsoft.com/office/drawing/2014/main" id="{7083EFED-8204-4C7A-8D3E-D8124B1CD3E9}"/>
              </a:ext>
            </a:extLst>
          </p:cNvPr>
          <p:cNvSpPr txBox="1">
            <a:spLocks/>
          </p:cNvSpPr>
          <p:nvPr/>
        </p:nvSpPr>
        <p:spPr>
          <a:xfrm>
            <a:off x="839788" y="1825625"/>
            <a:ext cx="4535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26234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F88-9D73-4F82-8F9C-8B1472B0D48E}"/>
              </a:ext>
            </a:extLst>
          </p:cNvPr>
          <p:cNvSpPr>
            <a:spLocks noGrp="1"/>
          </p:cNvSpPr>
          <p:nvPr>
            <p:ph type="title"/>
          </p:nvPr>
        </p:nvSpPr>
        <p:spPr/>
        <p:txBody>
          <a:bodyPr/>
          <a:lstStyle/>
          <a:p>
            <a:r>
              <a:rPr lang="de-DE" dirty="0" err="1"/>
              <a:t>Inkling</a:t>
            </a:r>
            <a:r>
              <a:rPr lang="de-DE" dirty="0"/>
              <a:t> – Aufgabenverwaltung </a:t>
            </a:r>
            <a:endParaRPr lang="en-US" dirty="0"/>
          </a:p>
        </p:txBody>
      </p:sp>
      <p:pic>
        <p:nvPicPr>
          <p:cNvPr id="14" name="Picture 13">
            <a:extLst>
              <a:ext uri="{FF2B5EF4-FFF2-40B4-BE49-F238E27FC236}">
                <a16:creationId xmlns:a16="http://schemas.microsoft.com/office/drawing/2014/main" id="{E2FBABA5-1168-4587-B852-F0E6277AE621}"/>
              </a:ext>
            </a:extLst>
          </p:cNvPr>
          <p:cNvPicPr>
            <a:picLocks noChangeAspect="1"/>
          </p:cNvPicPr>
          <p:nvPr/>
        </p:nvPicPr>
        <p:blipFill>
          <a:blip r:embed="rId3"/>
          <a:stretch>
            <a:fillRect/>
          </a:stretch>
        </p:blipFill>
        <p:spPr>
          <a:xfrm>
            <a:off x="504001" y="1138292"/>
            <a:ext cx="6962124" cy="4666607"/>
          </a:xfrm>
          <a:prstGeom prst="rect">
            <a:avLst/>
          </a:prstGeom>
        </p:spPr>
      </p:pic>
      <p:pic>
        <p:nvPicPr>
          <p:cNvPr id="11" name="Content Placeholder 10">
            <a:extLst>
              <a:ext uri="{FF2B5EF4-FFF2-40B4-BE49-F238E27FC236}">
                <a16:creationId xmlns:a16="http://schemas.microsoft.com/office/drawing/2014/main" id="{23334AA4-5D1E-407F-A033-60D5D6C23ECC}"/>
              </a:ext>
            </a:extLst>
          </p:cNvPr>
          <p:cNvPicPr>
            <a:picLocks noGrp="1" noChangeAspect="1"/>
          </p:cNvPicPr>
          <p:nvPr>
            <p:ph idx="1"/>
          </p:nvPr>
        </p:nvPicPr>
        <p:blipFill>
          <a:blip r:embed="rId4"/>
          <a:stretch>
            <a:fillRect/>
          </a:stretch>
        </p:blipFill>
        <p:spPr>
          <a:xfrm>
            <a:off x="6833000" y="1623317"/>
            <a:ext cx="4857477" cy="4475501"/>
          </a:xfrm>
        </p:spPr>
      </p:pic>
    </p:spTree>
    <p:extLst>
      <p:ext uri="{BB962C8B-B14F-4D97-AF65-F5344CB8AC3E}">
        <p14:creationId xmlns:p14="http://schemas.microsoft.com/office/powerpoint/2010/main" val="3885681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3622231" cy="4716000"/>
          </a:xfrm>
        </p:spPr>
        <p:txBody>
          <a:bodyPr/>
          <a:lstStyle/>
          <a:p>
            <a:pPr marL="342900" indent="-342900">
              <a:lnSpc>
                <a:spcPct val="150000"/>
              </a:lnSpc>
              <a:buFont typeface="Arial" panose="020B0604020202020204" pitchFamily="34" charset="0"/>
              <a:buChar char="•"/>
            </a:pPr>
            <a:r>
              <a:rPr lang="de-DE" dirty="0"/>
              <a:t>Gute </a:t>
            </a:r>
            <a:r>
              <a:rPr lang="de-DE" b="1" dirty="0"/>
              <a:t>Analysemöglichkeit</a:t>
            </a:r>
            <a:r>
              <a:rPr lang="de-DE" dirty="0"/>
              <a:t> für Umfragen</a:t>
            </a:r>
          </a:p>
          <a:p>
            <a:pPr marL="342900" indent="-342900">
              <a:lnSpc>
                <a:spcPct val="150000"/>
              </a:lnSpc>
              <a:buFont typeface="Arial" panose="020B0604020202020204" pitchFamily="34" charset="0"/>
              <a:buChar char="•"/>
            </a:pPr>
            <a:r>
              <a:rPr lang="de-DE" dirty="0"/>
              <a:t>REST-API ermöglicht </a:t>
            </a:r>
            <a:r>
              <a:rPr lang="de-DE" b="1" dirty="0"/>
              <a:t>benutzerdefinierte </a:t>
            </a:r>
            <a:r>
              <a:rPr lang="de-DE" b="1" dirty="0" err="1"/>
              <a:t>Widgets</a:t>
            </a:r>
            <a:r>
              <a:rPr lang="de-DE" b="1" dirty="0"/>
              <a:t> </a:t>
            </a:r>
            <a:r>
              <a:rPr lang="de-DE" dirty="0"/>
              <a:t>einzufügen</a:t>
            </a:r>
          </a:p>
          <a:p>
            <a:pPr marL="342900" indent="-342900">
              <a:lnSpc>
                <a:spcPct val="150000"/>
              </a:lnSpc>
              <a:buFont typeface="Arial" panose="020B0604020202020204" pitchFamily="34" charset="0"/>
              <a:buChar char="•"/>
            </a:pPr>
            <a:r>
              <a:rPr lang="de-DE" b="1" dirty="0"/>
              <a:t>Fokus</a:t>
            </a:r>
            <a:r>
              <a:rPr lang="de-DE" dirty="0"/>
              <a:t> bisher lediglich auf </a:t>
            </a:r>
            <a:r>
              <a:rPr lang="de-DE" b="1" dirty="0"/>
              <a:t>Einzelhandel</a:t>
            </a:r>
            <a:r>
              <a:rPr lang="de-DE" dirty="0"/>
              <a:t> beschränkt</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C405DDEB-EDFB-4993-A7C0-DC7A8AC70D1B}"/>
              </a:ext>
            </a:extLst>
          </p:cNvPr>
          <p:cNvSpPr>
            <a:spLocks noGrp="1"/>
          </p:cNvSpPr>
          <p:nvPr>
            <p:ph type="title"/>
          </p:nvPr>
        </p:nvSpPr>
        <p:spPr/>
        <p:txBody>
          <a:bodyPr/>
          <a:lstStyle/>
          <a:p>
            <a:r>
              <a:rPr lang="de-DE" dirty="0" err="1"/>
              <a:t>Inkling</a:t>
            </a:r>
            <a:r>
              <a:rPr lang="de-DE" dirty="0"/>
              <a:t> X PulseShift</a:t>
            </a:r>
            <a:endParaRPr lang="en-US" dirty="0"/>
          </a:p>
        </p:txBody>
      </p:sp>
      <p:pic>
        <p:nvPicPr>
          <p:cNvPr id="7" name="Picture 6"/>
          <p:cNvPicPr>
            <a:picLocks noChangeAspect="1"/>
          </p:cNvPicPr>
          <p:nvPr/>
        </p:nvPicPr>
        <p:blipFill>
          <a:blip r:embed="rId3"/>
          <a:stretch>
            <a:fillRect/>
          </a:stretch>
        </p:blipFill>
        <p:spPr>
          <a:xfrm>
            <a:off x="4688183" y="1620000"/>
            <a:ext cx="7002294" cy="3096327"/>
          </a:xfrm>
          <a:prstGeom prst="rect">
            <a:avLst/>
          </a:prstGeom>
        </p:spPr>
      </p:pic>
    </p:spTree>
    <p:extLst>
      <p:ext uri="{BB962C8B-B14F-4D97-AF65-F5344CB8AC3E}">
        <p14:creationId xmlns:p14="http://schemas.microsoft.com/office/powerpoint/2010/main" val="338019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Einleitung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47382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a:xfrm>
            <a:off x="503999" y="1620000"/>
            <a:ext cx="5609125" cy="4716000"/>
          </a:xfrm>
        </p:spPr>
        <p:txBody>
          <a:bodyPr/>
          <a:lstStyle/>
          <a:p>
            <a:pPr lvl="0">
              <a:lnSpc>
                <a:spcPct val="150000"/>
              </a:lnSpc>
            </a:pPr>
            <a:r>
              <a:rPr lang="en-US" b="1" dirty="0"/>
              <a:t>Mobile </a:t>
            </a:r>
            <a:r>
              <a:rPr lang="en-US" b="1" dirty="0" err="1"/>
              <a:t>Applikation</a:t>
            </a:r>
            <a:r>
              <a:rPr lang="en-US" dirty="0"/>
              <a:t>, um…</a:t>
            </a:r>
          </a:p>
          <a:p>
            <a:pPr marL="342900" lvl="0" indent="-342900">
              <a:lnSpc>
                <a:spcPct val="150000"/>
              </a:lnSpc>
              <a:buFont typeface="Arial" panose="020B0604020202020204" pitchFamily="34" charset="0"/>
              <a:buChar char="•"/>
            </a:pPr>
            <a:r>
              <a:rPr lang="en-US" dirty="0"/>
              <a:t>… </a:t>
            </a:r>
            <a:r>
              <a:rPr lang="en-US" b="1" dirty="0"/>
              <a:t>Offline-</a:t>
            </a:r>
            <a:r>
              <a:rPr lang="en-US" b="1" dirty="0" err="1"/>
              <a:t>Mitarbeiter</a:t>
            </a:r>
            <a:r>
              <a:rPr lang="en-US" b="1" dirty="0"/>
              <a:t> </a:t>
            </a:r>
            <a:r>
              <a:rPr lang="en-US" dirty="0"/>
              <a:t>zu </a:t>
            </a:r>
            <a:r>
              <a:rPr lang="en-US" dirty="0" err="1"/>
              <a:t>vernetzten</a:t>
            </a:r>
            <a:endParaRPr lang="en-US" dirty="0"/>
          </a:p>
          <a:p>
            <a:pPr marL="342900" lvl="0" indent="-342900">
              <a:lnSpc>
                <a:spcPct val="150000"/>
              </a:lnSpc>
              <a:buFont typeface="Arial" panose="020B0604020202020204" pitchFamily="34" charset="0"/>
              <a:buChar char="•"/>
            </a:pPr>
            <a:r>
              <a:rPr lang="en-US" dirty="0"/>
              <a:t>… </a:t>
            </a:r>
            <a:r>
              <a:rPr lang="en-US" dirty="0" err="1"/>
              <a:t>schnelle</a:t>
            </a:r>
            <a:r>
              <a:rPr lang="en-US" dirty="0"/>
              <a:t> und </a:t>
            </a:r>
            <a:r>
              <a:rPr lang="en-US" dirty="0" err="1"/>
              <a:t>einfache</a:t>
            </a:r>
            <a:r>
              <a:rPr lang="en-US" dirty="0"/>
              <a:t> </a:t>
            </a:r>
            <a:r>
              <a:rPr lang="en-US" b="1" dirty="0" err="1"/>
              <a:t>Kommunikation</a:t>
            </a:r>
            <a:r>
              <a:rPr lang="en-US" dirty="0"/>
              <a:t> zu </a:t>
            </a:r>
            <a:r>
              <a:rPr lang="en-US" dirty="0" err="1"/>
              <a:t>ermöglichen</a:t>
            </a:r>
            <a:endParaRPr lang="en-US" dirty="0"/>
          </a:p>
          <a:p>
            <a:pPr marL="342900" lvl="0" indent="-342900">
              <a:lnSpc>
                <a:spcPct val="150000"/>
              </a:lnSpc>
              <a:buFont typeface="Arial" panose="020B0604020202020204" pitchFamily="34" charset="0"/>
              <a:buChar char="•"/>
            </a:pPr>
            <a:r>
              <a:rPr lang="en-US" dirty="0"/>
              <a:t>… </a:t>
            </a:r>
            <a:r>
              <a:rPr lang="en-US" b="1" dirty="0" err="1"/>
              <a:t>Informationen</a:t>
            </a:r>
            <a:r>
              <a:rPr lang="en-US" dirty="0"/>
              <a:t> </a:t>
            </a:r>
            <a:r>
              <a:rPr lang="en-US" dirty="0" err="1"/>
              <a:t>innerhalb</a:t>
            </a:r>
            <a:r>
              <a:rPr lang="en-US" dirty="0"/>
              <a:t> des </a:t>
            </a:r>
            <a:r>
              <a:rPr lang="en-US" dirty="0" err="1"/>
              <a:t>Unternehmens</a:t>
            </a:r>
            <a:r>
              <a:rPr lang="en-US" dirty="0"/>
              <a:t> zu </a:t>
            </a:r>
            <a:r>
              <a:rPr lang="en-US" b="1" dirty="0" err="1"/>
              <a:t>verbreiten</a:t>
            </a:r>
            <a:endParaRPr lang="en-US" b="1" dirty="0"/>
          </a:p>
          <a:p>
            <a:pPr lvl="0">
              <a:lnSpc>
                <a:spcPct val="150000"/>
              </a:lnSpc>
            </a:pPr>
            <a:endParaRPr lang="en-US" dirty="0"/>
          </a:p>
        </p:txBody>
      </p:sp>
      <p:sp>
        <p:nvSpPr>
          <p:cNvPr id="4" name="Title"/>
          <p:cNvSpPr>
            <a:spLocks noGrp="1"/>
          </p:cNvSpPr>
          <p:nvPr>
            <p:ph type="title"/>
          </p:nvPr>
        </p:nvSpPr>
        <p:spPr bwMode="gray"/>
        <p:txBody>
          <a:bodyPr/>
          <a:lstStyle/>
          <a:p>
            <a:r>
              <a:rPr lang="en-US" dirty="0" err="1"/>
              <a:t>Cotap</a:t>
            </a:r>
            <a:endParaRPr lang="en-US" dirty="0"/>
          </a:p>
        </p:txBody>
      </p:sp>
      <p:pic>
        <p:nvPicPr>
          <p:cNvPr id="8" name="Picture 7">
            <a:extLst>
              <a:ext uri="{FF2B5EF4-FFF2-40B4-BE49-F238E27FC236}">
                <a16:creationId xmlns:a16="http://schemas.microsoft.com/office/drawing/2014/main" id="{21B12E9F-1F1C-4729-A099-58DE3811752C}"/>
              </a:ext>
            </a:extLst>
          </p:cNvPr>
          <p:cNvPicPr>
            <a:picLocks noChangeAspect="1"/>
          </p:cNvPicPr>
          <p:nvPr/>
        </p:nvPicPr>
        <p:blipFill>
          <a:blip r:embed="rId2"/>
          <a:stretch>
            <a:fillRect/>
          </a:stretch>
        </p:blipFill>
        <p:spPr>
          <a:xfrm>
            <a:off x="6308333" y="1620000"/>
            <a:ext cx="5382144" cy="4721997"/>
          </a:xfrm>
          <a:prstGeom prst="rect">
            <a:avLst/>
          </a:prstGeom>
        </p:spPr>
      </p:pic>
    </p:spTree>
    <p:extLst>
      <p:ext uri="{BB962C8B-B14F-4D97-AF65-F5344CB8AC3E}">
        <p14:creationId xmlns:p14="http://schemas.microsoft.com/office/powerpoint/2010/main" val="38864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518D0-1131-407B-85EB-1F388BAFE7FA}"/>
              </a:ext>
            </a:extLst>
          </p:cNvPr>
          <p:cNvPicPr>
            <a:picLocks noChangeAspect="1"/>
          </p:cNvPicPr>
          <p:nvPr/>
        </p:nvPicPr>
        <p:blipFill>
          <a:blip r:embed="rId2"/>
          <a:stretch>
            <a:fillRect/>
          </a:stretch>
        </p:blipFill>
        <p:spPr>
          <a:xfrm>
            <a:off x="5061117" y="1619999"/>
            <a:ext cx="4291178" cy="3280773"/>
          </a:xfrm>
          <a:prstGeom prst="rect">
            <a:avLst/>
          </a:prstGeom>
        </p:spPr>
      </p:pic>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4160765" cy="4716000"/>
          </a:xfrm>
        </p:spPr>
        <p:txBody>
          <a:bodyPr/>
          <a:lstStyle/>
          <a:p>
            <a:pPr marL="342900" indent="-342900">
              <a:lnSpc>
                <a:spcPct val="150000"/>
              </a:lnSpc>
              <a:buFont typeface="Arial" panose="020B0604020202020204" pitchFamily="34" charset="0"/>
              <a:buChar char="•"/>
            </a:pPr>
            <a:r>
              <a:rPr lang="de-DE" dirty="0"/>
              <a:t>1:1 Messaging</a:t>
            </a:r>
          </a:p>
          <a:p>
            <a:pPr marL="342900" indent="-342900">
              <a:lnSpc>
                <a:spcPct val="150000"/>
              </a:lnSpc>
              <a:buFont typeface="Arial" panose="020B0604020202020204" pitchFamily="34" charset="0"/>
              <a:buChar char="•"/>
            </a:pPr>
            <a:r>
              <a:rPr lang="de-DE" dirty="0"/>
              <a:t>Group Messages</a:t>
            </a:r>
          </a:p>
          <a:p>
            <a:pPr marL="342900" indent="-342900">
              <a:lnSpc>
                <a:spcPct val="150000"/>
              </a:lnSpc>
              <a:buFont typeface="Arial" panose="020B0604020202020204" pitchFamily="34" charset="0"/>
              <a:buChar char="•"/>
            </a:pPr>
            <a:r>
              <a:rPr lang="de-DE" dirty="0"/>
              <a:t>3DR Party Messaging</a:t>
            </a:r>
          </a:p>
          <a:p>
            <a:pPr marL="342900" indent="-342900">
              <a:lnSpc>
                <a:spcPct val="150000"/>
              </a:lnSpc>
              <a:buFont typeface="Arial" panose="020B0604020202020204" pitchFamily="34" charset="0"/>
              <a:buChar char="•"/>
            </a:pPr>
            <a:r>
              <a:rPr lang="de-DE" dirty="0"/>
              <a:t>Broadcast</a:t>
            </a:r>
          </a:p>
          <a:p>
            <a:pPr marL="342900" indent="-342900">
              <a:lnSpc>
                <a:spcPct val="150000"/>
              </a:lnSpc>
              <a:buFont typeface="Arial" panose="020B0604020202020204" pitchFamily="34" charset="0"/>
              <a:buChar char="•"/>
            </a:pPr>
            <a:r>
              <a:rPr lang="de-DE" dirty="0" err="1"/>
              <a:t>Networkmap</a:t>
            </a:r>
            <a:endParaRPr lang="de-DE" dirty="0"/>
          </a:p>
          <a:p>
            <a:pPr marL="342900" indent="-342900">
              <a:lnSpc>
                <a:spcPct val="150000"/>
              </a:lnSpc>
              <a:buFont typeface="Arial" panose="020B0604020202020204" pitchFamily="34" charset="0"/>
              <a:buChar char="•"/>
            </a:pPr>
            <a:endParaRPr lang="de-DE" dirty="0"/>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 Tools</a:t>
            </a:r>
          </a:p>
        </p:txBody>
      </p:sp>
      <p:pic>
        <p:nvPicPr>
          <p:cNvPr id="5" name="Picture 4">
            <a:extLst>
              <a:ext uri="{FF2B5EF4-FFF2-40B4-BE49-F238E27FC236}">
                <a16:creationId xmlns:a16="http://schemas.microsoft.com/office/drawing/2014/main" id="{BC35EB80-0144-4EA0-8A07-040C53EE7143}"/>
              </a:ext>
            </a:extLst>
          </p:cNvPr>
          <p:cNvPicPr>
            <a:picLocks noChangeAspect="1"/>
          </p:cNvPicPr>
          <p:nvPr/>
        </p:nvPicPr>
        <p:blipFill>
          <a:blip r:embed="rId3"/>
          <a:stretch>
            <a:fillRect/>
          </a:stretch>
        </p:blipFill>
        <p:spPr>
          <a:xfrm>
            <a:off x="7320773" y="3616503"/>
            <a:ext cx="4369704" cy="2719497"/>
          </a:xfrm>
          <a:prstGeom prst="rect">
            <a:avLst/>
          </a:prstGeom>
        </p:spPr>
      </p:pic>
    </p:spTree>
    <p:extLst>
      <p:ext uri="{BB962C8B-B14F-4D97-AF65-F5344CB8AC3E}">
        <p14:creationId xmlns:p14="http://schemas.microsoft.com/office/powerpoint/2010/main" val="326840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5824882" cy="4716000"/>
          </a:xfrm>
        </p:spPr>
        <p:txBody>
          <a:bodyPr/>
          <a:lstStyle/>
          <a:p>
            <a:pPr marL="342900" indent="-342900">
              <a:lnSpc>
                <a:spcPct val="150000"/>
              </a:lnSpc>
              <a:buFont typeface="Wingdings" panose="05000000000000000000" pitchFamily="2" charset="2"/>
              <a:buChar char="§"/>
            </a:pPr>
            <a:r>
              <a:rPr lang="de-DE" b="1" dirty="0"/>
              <a:t>Direkte Einbindung </a:t>
            </a:r>
            <a:r>
              <a:rPr lang="de-DE" dirty="0"/>
              <a:t>der Umfrage durch Integration</a:t>
            </a:r>
          </a:p>
          <a:p>
            <a:pPr marL="342900" indent="-342900">
              <a:lnSpc>
                <a:spcPct val="150000"/>
              </a:lnSpc>
              <a:buFont typeface="Wingdings" panose="05000000000000000000" pitchFamily="2" charset="2"/>
              <a:buChar char="§"/>
            </a:pPr>
            <a:r>
              <a:rPr lang="de-DE" b="1" dirty="0"/>
              <a:t>Teilen</a:t>
            </a:r>
            <a:r>
              <a:rPr lang="de-DE" dirty="0"/>
              <a:t> der Umfrage in </a:t>
            </a:r>
            <a:r>
              <a:rPr lang="de-DE" b="1" dirty="0"/>
              <a:t>Messagingtools</a:t>
            </a:r>
          </a:p>
          <a:p>
            <a:pPr marL="342900" indent="-342900">
              <a:lnSpc>
                <a:spcPct val="150000"/>
              </a:lnSpc>
              <a:buFont typeface="Wingdings" panose="05000000000000000000" pitchFamily="2" charset="2"/>
              <a:buChar char="§"/>
            </a:pPr>
            <a:r>
              <a:rPr lang="de-DE" dirty="0"/>
              <a:t>Auswertung der </a:t>
            </a:r>
            <a:r>
              <a:rPr lang="de-DE" b="1" dirty="0"/>
              <a:t>Analysetools</a:t>
            </a:r>
            <a:r>
              <a:rPr lang="de-DE" dirty="0"/>
              <a:t> nutzen für Umfragen</a:t>
            </a:r>
          </a:p>
          <a:p>
            <a:pPr marL="342900" indent="-342900">
              <a:lnSpc>
                <a:spcPct val="150000"/>
              </a:lnSpc>
              <a:buFont typeface="Wingdings" panose="05000000000000000000" pitchFamily="2" charset="2"/>
              <a:buChar char="§"/>
            </a:pPr>
            <a:r>
              <a:rPr lang="de-DE" b="1" dirty="0"/>
              <a:t>Fokus</a:t>
            </a:r>
            <a:r>
              <a:rPr lang="de-DE" dirty="0"/>
              <a:t> liegt auf </a:t>
            </a:r>
            <a:r>
              <a:rPr lang="de-DE" b="1" dirty="0"/>
              <a:t>Offline-Mitarbeitern</a:t>
            </a:r>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X </a:t>
            </a:r>
            <a:r>
              <a:rPr lang="de-DE" dirty="0" err="1"/>
              <a:t>PulseShift</a:t>
            </a:r>
            <a:endParaRPr lang="de-DE" dirty="0"/>
          </a:p>
        </p:txBody>
      </p:sp>
      <p:pic>
        <p:nvPicPr>
          <p:cNvPr id="6" name="Picture 5">
            <a:extLst>
              <a:ext uri="{FF2B5EF4-FFF2-40B4-BE49-F238E27FC236}">
                <a16:creationId xmlns:a16="http://schemas.microsoft.com/office/drawing/2014/main" id="{4D975085-833E-4FE5-BE7E-C35A4AA8621C}"/>
              </a:ext>
            </a:extLst>
          </p:cNvPr>
          <p:cNvPicPr>
            <a:picLocks noChangeAspect="1"/>
          </p:cNvPicPr>
          <p:nvPr/>
        </p:nvPicPr>
        <p:blipFill rotWithShape="1">
          <a:blip r:embed="rId2"/>
          <a:srcRect t="6170"/>
          <a:stretch/>
        </p:blipFill>
        <p:spPr>
          <a:xfrm>
            <a:off x="6667928" y="1623361"/>
            <a:ext cx="5022549" cy="4712640"/>
          </a:xfrm>
          <a:prstGeom prst="rect">
            <a:avLst/>
          </a:prstGeom>
        </p:spPr>
      </p:pic>
    </p:spTree>
    <p:extLst>
      <p:ext uri="{BB962C8B-B14F-4D97-AF65-F5344CB8AC3E}">
        <p14:creationId xmlns:p14="http://schemas.microsoft.com/office/powerpoint/2010/main" val="155913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err="1"/>
              <a:t>Lunchapp</a:t>
            </a:r>
            <a:r>
              <a:rPr lang="de-DE" dirty="0"/>
              <a:t>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3030546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0E034-975F-E549-8EA2-4CE67E217154}"/>
              </a:ext>
            </a:extLst>
          </p:cNvPr>
          <p:cNvPicPr>
            <a:picLocks noChangeAspect="1"/>
          </p:cNvPicPr>
          <p:nvPr/>
        </p:nvPicPr>
        <p:blipFill rotWithShape="1">
          <a:blip r:embed="rId2"/>
          <a:srcRect l="28934" t="8381" r="28969" b="7723"/>
          <a:stretch/>
        </p:blipFill>
        <p:spPr>
          <a:xfrm>
            <a:off x="8260422" y="326914"/>
            <a:ext cx="3277206" cy="6531086"/>
          </a:xfrm>
          <a:prstGeom prst="rect">
            <a:avLst/>
          </a:prstGeom>
        </p:spPr>
      </p:pic>
      <p:sp>
        <p:nvSpPr>
          <p:cNvPr id="16" name="Text Placeholder 15"/>
          <p:cNvSpPr>
            <a:spLocks noGrp="1"/>
          </p:cNvSpPr>
          <p:nvPr>
            <p:ph type="body" sz="quarter" idx="10"/>
          </p:nvPr>
        </p:nvSpPr>
        <p:spPr>
          <a:xfrm>
            <a:off x="503999" y="1620000"/>
            <a:ext cx="7437925" cy="4716000"/>
          </a:xfrm>
        </p:spPr>
        <p:txBody>
          <a:bodyPr>
            <a:normAutofit/>
          </a:bodyPr>
          <a:lstStyle/>
          <a:p>
            <a:pPr marL="285750" indent="-285750">
              <a:lnSpc>
                <a:spcPct val="150000"/>
              </a:lnSpc>
              <a:buFont typeface="Arial" panose="020B0604020202020204" pitchFamily="34" charset="0"/>
              <a:buChar char="•"/>
            </a:pPr>
            <a:r>
              <a:rPr lang="de-DE" dirty="0"/>
              <a:t>Anzeige</a:t>
            </a:r>
            <a:r>
              <a:rPr lang="de-DE" b="1" dirty="0"/>
              <a:t> </a:t>
            </a:r>
            <a:r>
              <a:rPr lang="de-DE" dirty="0"/>
              <a:t>von </a:t>
            </a:r>
            <a:r>
              <a:rPr lang="de-DE" b="1" dirty="0"/>
              <a:t>Menüs</a:t>
            </a:r>
            <a:r>
              <a:rPr lang="de-DE" dirty="0"/>
              <a:t> (5 Tage), </a:t>
            </a:r>
            <a:r>
              <a:rPr lang="de-DE" b="1" dirty="0"/>
              <a:t>Kantinen</a:t>
            </a:r>
            <a:r>
              <a:rPr lang="de-DE" dirty="0"/>
              <a:t>, </a:t>
            </a:r>
            <a:r>
              <a:rPr lang="de-DE" b="1" dirty="0"/>
              <a:t>Preisen</a:t>
            </a:r>
            <a:r>
              <a:rPr lang="de-DE" dirty="0"/>
              <a:t>, </a:t>
            </a:r>
            <a:r>
              <a:rPr lang="de-DE" b="1" dirty="0"/>
              <a:t>Zusatzstoffen</a:t>
            </a:r>
            <a:r>
              <a:rPr lang="de-DE" dirty="0"/>
              <a:t> und </a:t>
            </a:r>
            <a:r>
              <a:rPr lang="de-DE" b="1" dirty="0"/>
              <a:t>Allergene</a:t>
            </a:r>
          </a:p>
          <a:p>
            <a:pPr marL="285750" indent="-285750">
              <a:lnSpc>
                <a:spcPct val="150000"/>
              </a:lnSpc>
              <a:buFont typeface="Arial" panose="020B0604020202020204" pitchFamily="34" charset="0"/>
              <a:buChar char="•"/>
            </a:pPr>
            <a:r>
              <a:rPr lang="de-DE" dirty="0"/>
              <a:t>Einbindung der </a:t>
            </a:r>
            <a:r>
              <a:rPr lang="de-DE" b="1" dirty="0"/>
              <a:t>Umfrage</a:t>
            </a:r>
          </a:p>
          <a:p>
            <a:pPr marL="285750" indent="-285750">
              <a:lnSpc>
                <a:spcPct val="150000"/>
              </a:lnSpc>
              <a:buFont typeface="Arial" panose="020B0604020202020204" pitchFamily="34" charset="0"/>
              <a:buChar char="•"/>
            </a:pPr>
            <a:r>
              <a:rPr lang="de-DE" b="1" dirty="0"/>
              <a:t>Umfrage-Banner</a:t>
            </a:r>
            <a:r>
              <a:rPr lang="de-DE" dirty="0"/>
              <a:t> und </a:t>
            </a:r>
            <a:r>
              <a:rPr lang="de-DE" b="1" dirty="0"/>
              <a:t>Teilen-Banner</a:t>
            </a:r>
            <a:endParaRPr lang="de-DE" dirty="0"/>
          </a:p>
          <a:p>
            <a:pPr marL="285750" indent="-285750">
              <a:lnSpc>
                <a:spcPct val="150000"/>
              </a:lnSpc>
              <a:buFont typeface="Arial" panose="020B0604020202020204" pitchFamily="34" charset="0"/>
              <a:buChar char="•"/>
            </a:pPr>
            <a:r>
              <a:rPr lang="de-DE" dirty="0"/>
              <a:t>Umsetzung als </a:t>
            </a:r>
            <a:r>
              <a:rPr lang="de-DE" b="1" dirty="0"/>
              <a:t>Progressive Web App</a:t>
            </a:r>
          </a:p>
          <a:p>
            <a:pPr marL="285750" indent="-285750">
              <a:lnSpc>
                <a:spcPct val="150000"/>
              </a:lnSpc>
              <a:buFont typeface="Arial" panose="020B0604020202020204" pitchFamily="34" charset="0"/>
              <a:buChar char="•"/>
            </a:pPr>
            <a:r>
              <a:rPr lang="de-DE" dirty="0"/>
              <a:t>Auf </a:t>
            </a:r>
            <a:r>
              <a:rPr lang="de-DE" b="1" dirty="0"/>
              <a:t>allen</a:t>
            </a:r>
            <a:r>
              <a:rPr lang="de-DE" dirty="0"/>
              <a:t> </a:t>
            </a:r>
            <a:r>
              <a:rPr lang="de-DE" b="1" dirty="0"/>
              <a:t>Plattformen</a:t>
            </a:r>
            <a:r>
              <a:rPr lang="de-DE" dirty="0"/>
              <a:t> und </a:t>
            </a:r>
            <a:r>
              <a:rPr lang="de-DE" b="1" dirty="0"/>
              <a:t>offline </a:t>
            </a:r>
            <a:r>
              <a:rPr lang="de-DE" dirty="0"/>
              <a:t>nutzbar</a:t>
            </a:r>
            <a:endParaRPr lang="de-DE" b="1" dirty="0"/>
          </a:p>
          <a:p>
            <a:pPr marL="285750" indent="-285750">
              <a:lnSpc>
                <a:spcPct val="150000"/>
              </a:lnSpc>
              <a:buFont typeface="Arial" panose="020B0604020202020204" pitchFamily="34" charset="0"/>
              <a:buChar char="•"/>
            </a:pPr>
            <a:r>
              <a:rPr lang="de-DE" b="1" dirty="0"/>
              <a:t>Push</a:t>
            </a:r>
            <a:r>
              <a:rPr lang="de-DE" dirty="0"/>
              <a:t>-Benachrichtigungen (Android)</a:t>
            </a:r>
          </a:p>
          <a:p>
            <a:pPr>
              <a:lnSpc>
                <a:spcPct val="150000"/>
              </a:lnSpc>
            </a:pPr>
            <a:endParaRPr lang="de-DE" dirty="0"/>
          </a:p>
        </p:txBody>
      </p:sp>
      <p:sp>
        <p:nvSpPr>
          <p:cNvPr id="15" name="Title 14"/>
          <p:cNvSpPr>
            <a:spLocks noGrp="1"/>
          </p:cNvSpPr>
          <p:nvPr>
            <p:ph type="title"/>
          </p:nvPr>
        </p:nvSpPr>
        <p:spPr/>
        <p:txBody>
          <a:bodyPr/>
          <a:lstStyle/>
          <a:p>
            <a:r>
              <a:rPr lang="de-DE" dirty="0" err="1"/>
              <a:t>Lunchapp</a:t>
            </a:r>
            <a:r>
              <a:rPr lang="de-DE" dirty="0"/>
              <a:t> – Proof </a:t>
            </a:r>
            <a:r>
              <a:rPr lang="de-DE" dirty="0" err="1"/>
              <a:t>of</a:t>
            </a:r>
            <a:r>
              <a:rPr lang="de-DE" dirty="0"/>
              <a:t> </a:t>
            </a:r>
            <a:r>
              <a:rPr lang="de-DE" dirty="0" err="1"/>
              <a:t>Concept</a:t>
            </a:r>
            <a:endParaRPr lang="de-DE" dirty="0"/>
          </a:p>
        </p:txBody>
      </p:sp>
    </p:spTree>
    <p:extLst>
      <p:ext uri="{BB962C8B-B14F-4D97-AF65-F5344CB8AC3E}">
        <p14:creationId xmlns:p14="http://schemas.microsoft.com/office/powerpoint/2010/main" val="2479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C5EF91-5DCE-4A44-A769-CE6757B494B1}"/>
              </a:ext>
            </a:extLst>
          </p:cNvPr>
          <p:cNvPicPr>
            <a:picLocks noGrp="1" noChangeAspect="1"/>
          </p:cNvPicPr>
          <p:nvPr>
            <p:ph idx="1"/>
          </p:nvPr>
        </p:nvPicPr>
        <p:blipFill>
          <a:blip r:embed="rId3"/>
          <a:stretch>
            <a:fillRect/>
          </a:stretch>
        </p:blipFill>
        <p:spPr>
          <a:xfrm>
            <a:off x="2440987" y="1619250"/>
            <a:ext cx="7310027" cy="4716463"/>
          </a:xfrm>
        </p:spPr>
      </p:pic>
      <p:sp>
        <p:nvSpPr>
          <p:cNvPr id="7" name="Title 6"/>
          <p:cNvSpPr>
            <a:spLocks noGrp="1"/>
          </p:cNvSpPr>
          <p:nvPr>
            <p:ph type="title"/>
          </p:nvPr>
        </p:nvSpPr>
        <p:spPr/>
        <p:txBody>
          <a:bodyPr/>
          <a:lstStyle/>
          <a:p>
            <a:r>
              <a:rPr lang="de-DE" dirty="0" err="1"/>
              <a:t>Lunchapp</a:t>
            </a:r>
            <a:r>
              <a:rPr lang="de-DE" dirty="0"/>
              <a:t> – Architektur </a:t>
            </a:r>
          </a:p>
        </p:txBody>
      </p:sp>
    </p:spTree>
    <p:extLst>
      <p:ext uri="{BB962C8B-B14F-4D97-AF65-F5344CB8AC3E}">
        <p14:creationId xmlns:p14="http://schemas.microsoft.com/office/powerpoint/2010/main" val="4294859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a:t>
            </a:r>
            <a:r>
              <a:rPr lang="de-DE" dirty="0" err="1"/>
              <a:t>Lunchapp</a:t>
            </a:r>
            <a:endParaRPr lang="de-DE" dirty="0"/>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2302902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Fazit</a:t>
            </a:r>
            <a:r>
              <a:rPr lang="en-US" dirty="0"/>
              <a:t> </a:t>
            </a:r>
            <a:r>
              <a:rPr lang="en-US" dirty="0">
                <a:solidFill>
                  <a:schemeClr val="accent1"/>
                </a:solidFill>
              </a:rPr>
              <a:t>und </a:t>
            </a:r>
            <a:r>
              <a:rPr lang="en-US" dirty="0" err="1">
                <a:solidFill>
                  <a:schemeClr val="accent1"/>
                </a:solidFill>
              </a:rPr>
              <a:t>Ausblick</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67208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362477" y="1620002"/>
            <a:ext cx="5328000" cy="3569218"/>
          </a:xfrm>
        </p:spPr>
        <p:txBody>
          <a:bodyPr>
            <a:normAutofit fontScale="92500" lnSpcReduction="10000"/>
          </a:bodyPr>
          <a:lstStyle/>
          <a:p>
            <a:r>
              <a:rPr lang="de-DE" b="1" dirty="0"/>
              <a:t>Herausforderungen</a:t>
            </a:r>
          </a:p>
          <a:p>
            <a:pPr marL="342900" indent="-342900">
              <a:buFont typeface="Arial" panose="020B0604020202020204" pitchFamily="34" charset="0"/>
              <a:buChar char="•"/>
            </a:pPr>
            <a:r>
              <a:rPr lang="de-DE" b="1" dirty="0"/>
              <a:t>Projektmanagement</a:t>
            </a:r>
          </a:p>
          <a:p>
            <a:pPr marL="522864" lvl="1" indent="-342900">
              <a:buFont typeface="Arial" panose="020B0604020202020204" pitchFamily="34" charset="0"/>
              <a:buChar char="•"/>
            </a:pPr>
            <a:r>
              <a:rPr lang="de-DE" b="1" dirty="0"/>
              <a:t>Schätzen</a:t>
            </a:r>
            <a:r>
              <a:rPr lang="de-DE" dirty="0"/>
              <a:t> von </a:t>
            </a:r>
            <a:r>
              <a:rPr lang="de-DE" b="1" dirty="0"/>
              <a:t>Arbeitszeiten</a:t>
            </a:r>
          </a:p>
          <a:p>
            <a:pPr marL="522864" lvl="1" indent="-342900">
              <a:buFont typeface="Arial" panose="020B0604020202020204" pitchFamily="34" charset="0"/>
              <a:buChar char="•"/>
            </a:pPr>
            <a:r>
              <a:rPr lang="de-DE" dirty="0"/>
              <a:t>Richtiges </a:t>
            </a:r>
            <a:r>
              <a:rPr lang="de-DE" b="1" dirty="0"/>
              <a:t>Maß</a:t>
            </a:r>
          </a:p>
          <a:p>
            <a:pPr marL="342900" indent="-342900">
              <a:buFont typeface="Arial" panose="020B0604020202020204" pitchFamily="34" charset="0"/>
              <a:buChar char="•"/>
            </a:pPr>
            <a:r>
              <a:rPr lang="de-DE" b="1" dirty="0"/>
              <a:t>Vereinbarkeit </a:t>
            </a:r>
            <a:r>
              <a:rPr lang="de-DE" dirty="0"/>
              <a:t>mit</a:t>
            </a:r>
            <a:r>
              <a:rPr lang="de-DE" b="1" dirty="0"/>
              <a:t> </a:t>
            </a:r>
          </a:p>
          <a:p>
            <a:pPr marL="522864" lvl="1" indent="-342900">
              <a:buFont typeface="Arial" panose="020B0604020202020204" pitchFamily="34" charset="0"/>
              <a:buChar char="•"/>
            </a:pPr>
            <a:r>
              <a:rPr lang="de-DE" b="1" dirty="0"/>
              <a:t>Freundschaften </a:t>
            </a:r>
            <a:r>
              <a:rPr lang="de-DE" dirty="0"/>
              <a:t>untereinander</a:t>
            </a:r>
          </a:p>
          <a:p>
            <a:pPr marL="522864" lvl="1" indent="-342900">
              <a:buFont typeface="Arial" panose="020B0604020202020204" pitchFamily="34" charset="0"/>
              <a:buChar char="•"/>
            </a:pPr>
            <a:r>
              <a:rPr lang="de-DE" b="1" dirty="0"/>
              <a:t>anderen</a:t>
            </a:r>
            <a:r>
              <a:rPr lang="de-DE" dirty="0"/>
              <a:t> </a:t>
            </a:r>
            <a:r>
              <a:rPr lang="de-DE" b="1" dirty="0"/>
              <a:t>Aufgaben</a:t>
            </a:r>
            <a:r>
              <a:rPr lang="de-DE" dirty="0"/>
              <a:t> (z.B. Klausuren)</a:t>
            </a:r>
            <a:endParaRPr lang="de-DE" b="1" dirty="0"/>
          </a:p>
          <a:p>
            <a:pPr marL="342900" indent="-342900">
              <a:buFont typeface="Arial" panose="020B0604020202020204" pitchFamily="34" charset="0"/>
              <a:buChar char="•"/>
            </a:pPr>
            <a:r>
              <a:rPr lang="de-DE" dirty="0"/>
              <a:t>Viele </a:t>
            </a:r>
            <a:r>
              <a:rPr lang="de-DE" b="1" dirty="0"/>
              <a:t>konzeptionelle</a:t>
            </a:r>
            <a:r>
              <a:rPr lang="de-DE" dirty="0"/>
              <a:t> </a:t>
            </a:r>
            <a:r>
              <a:rPr lang="de-DE" b="1" dirty="0"/>
              <a:t>Aufgaben</a:t>
            </a:r>
          </a:p>
          <a:p>
            <a:pPr marL="342900" indent="-342900">
              <a:buFont typeface="Arial" panose="020B0604020202020204" pitchFamily="34" charset="0"/>
              <a:buChar char="•"/>
            </a:pPr>
            <a:r>
              <a:rPr lang="de-DE" b="1" dirty="0"/>
              <a:t>Festhängen</a:t>
            </a:r>
            <a:r>
              <a:rPr lang="de-DE" dirty="0"/>
              <a:t> an einzelnen </a:t>
            </a:r>
            <a:r>
              <a:rPr lang="de-DE" b="1" dirty="0"/>
              <a:t>Aufgaben</a:t>
            </a:r>
          </a:p>
        </p:txBody>
      </p:sp>
      <p:sp>
        <p:nvSpPr>
          <p:cNvPr id="2" name="Text Placeholder 1"/>
          <p:cNvSpPr>
            <a:spLocks noGrp="1"/>
          </p:cNvSpPr>
          <p:nvPr>
            <p:ph type="body" sz="quarter" idx="10"/>
          </p:nvPr>
        </p:nvSpPr>
        <p:spPr>
          <a:xfrm>
            <a:off x="504000" y="1619999"/>
            <a:ext cx="5328000" cy="4716001"/>
          </a:xfrm>
        </p:spPr>
        <p:txBody>
          <a:bodyPr>
            <a:normAutofit fontScale="92500"/>
          </a:bodyPr>
          <a:lstStyle/>
          <a:p>
            <a:r>
              <a:rPr lang="de-DE" b="1" dirty="0"/>
              <a:t>Stärken</a:t>
            </a:r>
          </a:p>
          <a:p>
            <a:pPr marL="342900" indent="-342900">
              <a:buFont typeface="Arial" panose="020B0604020202020204" pitchFamily="34" charset="0"/>
              <a:buChar char="•"/>
            </a:pPr>
            <a:r>
              <a:rPr lang="de-DE" b="1" dirty="0"/>
              <a:t>Teamkommunikation</a:t>
            </a:r>
            <a:r>
              <a:rPr lang="de-DE" dirty="0"/>
              <a:t>: </a:t>
            </a:r>
          </a:p>
          <a:p>
            <a:pPr marL="522864" lvl="1" indent="-342900">
              <a:buFont typeface="Arial" panose="020B0604020202020204" pitchFamily="34" charset="0"/>
              <a:buChar char="•"/>
            </a:pPr>
            <a:r>
              <a:rPr lang="de-DE" dirty="0"/>
              <a:t>Regelmäßige Treffen und Updates</a:t>
            </a:r>
          </a:p>
          <a:p>
            <a:pPr marL="522864" lvl="1" indent="-342900">
              <a:buFont typeface="Arial" panose="020B0604020202020204" pitchFamily="34" charset="0"/>
              <a:buChar char="•"/>
            </a:pPr>
            <a:r>
              <a:rPr lang="de-DE" dirty="0"/>
              <a:t>Kaum Konflikte</a:t>
            </a:r>
          </a:p>
          <a:p>
            <a:pPr marL="342900" indent="-342900">
              <a:buFont typeface="Arial" panose="020B0604020202020204" pitchFamily="34" charset="0"/>
              <a:buChar char="•"/>
            </a:pPr>
            <a:r>
              <a:rPr lang="de-DE" b="1" dirty="0"/>
              <a:t>Zusammenarbeit</a:t>
            </a:r>
            <a:r>
              <a:rPr lang="de-DE" dirty="0"/>
              <a:t> mit </a:t>
            </a:r>
            <a:r>
              <a:rPr lang="de-DE" b="1" dirty="0"/>
              <a:t>PulseShift</a:t>
            </a:r>
          </a:p>
          <a:p>
            <a:pPr marL="342900" indent="-342900">
              <a:buFont typeface="Arial" panose="020B0604020202020204" pitchFamily="34" charset="0"/>
              <a:buChar char="•"/>
            </a:pPr>
            <a:r>
              <a:rPr lang="de-DE" b="1" dirty="0"/>
              <a:t>Projektmanagement</a:t>
            </a:r>
            <a:r>
              <a:rPr lang="de-DE" dirty="0"/>
              <a:t> und </a:t>
            </a:r>
            <a:r>
              <a:rPr lang="de-DE" b="1" dirty="0"/>
              <a:t>Organisation</a:t>
            </a:r>
          </a:p>
          <a:p>
            <a:pPr marL="522864" lvl="1" indent="-342900">
              <a:buFont typeface="Arial" panose="020B0604020202020204" pitchFamily="34" charset="0"/>
              <a:buChar char="•"/>
            </a:pPr>
            <a:r>
              <a:rPr lang="de-DE" dirty="0"/>
              <a:t>Klare Ziele und Struktur </a:t>
            </a:r>
          </a:p>
          <a:p>
            <a:pPr marL="522864" lvl="1" indent="-342900">
              <a:buFont typeface="Arial" panose="020B0604020202020204" pitchFamily="34" charset="0"/>
              <a:buChar char="•"/>
            </a:pPr>
            <a:r>
              <a:rPr lang="de-DE" dirty="0"/>
              <a:t>2 Phasen, Meilensteine und Teilprojekte (Github)</a:t>
            </a:r>
          </a:p>
          <a:p>
            <a:pPr marL="522864" lvl="1" indent="-342900">
              <a:buFont typeface="Arial" panose="020B0604020202020204" pitchFamily="34" charset="0"/>
              <a:buChar char="•"/>
            </a:pPr>
            <a:r>
              <a:rPr lang="de-DE" dirty="0"/>
              <a:t>Aufgaben nach </a:t>
            </a:r>
            <a:r>
              <a:rPr lang="de-DE" b="1" dirty="0"/>
              <a:t>individuellen Stärken</a:t>
            </a:r>
            <a:r>
              <a:rPr lang="de-DE" dirty="0"/>
              <a:t> verteilt</a:t>
            </a:r>
            <a:endParaRPr lang="de-DE" b="1" dirty="0"/>
          </a:p>
          <a:p>
            <a:pPr marL="522864" lvl="1" indent="-342900">
              <a:buFont typeface="Arial" panose="020B0604020202020204" pitchFamily="34" charset="0"/>
              <a:buChar char="•"/>
            </a:pPr>
            <a:r>
              <a:rPr lang="de-DE" b="1" dirty="0"/>
              <a:t>Einteilung</a:t>
            </a:r>
            <a:r>
              <a:rPr lang="de-DE" dirty="0"/>
              <a:t> und </a:t>
            </a:r>
            <a:r>
              <a:rPr lang="de-DE" b="1" dirty="0"/>
              <a:t>Schätzen</a:t>
            </a:r>
            <a:r>
              <a:rPr lang="de-DE" dirty="0"/>
              <a:t> der </a:t>
            </a:r>
            <a:r>
              <a:rPr lang="de-DE" b="1" dirty="0"/>
              <a:t>Arbeitszeit</a:t>
            </a:r>
            <a:endParaRPr lang="de-DE" b="1" dirty="0"/>
          </a:p>
          <a:p>
            <a:pPr marL="342900" indent="-342900">
              <a:buFont typeface="Arial" panose="020B0604020202020204" pitchFamily="34" charset="0"/>
              <a:buChar char="•"/>
            </a:pPr>
            <a:r>
              <a:rPr lang="de-DE" b="1" dirty="0"/>
              <a:t>Interne</a:t>
            </a:r>
            <a:r>
              <a:rPr lang="de-DE" dirty="0"/>
              <a:t> </a:t>
            </a:r>
            <a:r>
              <a:rPr lang="de-DE" b="1" dirty="0"/>
              <a:t>Wissensverteilung</a:t>
            </a:r>
            <a:r>
              <a:rPr lang="de-DE" dirty="0"/>
              <a:t> durch Workshops</a:t>
            </a:r>
          </a:p>
        </p:txBody>
      </p:sp>
      <p:sp>
        <p:nvSpPr>
          <p:cNvPr id="4" name="Title 3"/>
          <p:cNvSpPr>
            <a:spLocks noGrp="1"/>
          </p:cNvSpPr>
          <p:nvPr>
            <p:ph type="title"/>
          </p:nvPr>
        </p:nvSpPr>
        <p:spPr/>
        <p:txBody>
          <a:bodyPr/>
          <a:lstStyle/>
          <a:p>
            <a:r>
              <a:rPr lang="de-DE" dirty="0"/>
              <a:t>Stärken und Herausforderungen des Projekts</a:t>
            </a:r>
          </a:p>
        </p:txBody>
      </p:sp>
    </p:spTree>
    <p:extLst>
      <p:ext uri="{BB962C8B-B14F-4D97-AF65-F5344CB8AC3E}">
        <p14:creationId xmlns:p14="http://schemas.microsoft.com/office/powerpoint/2010/main" val="29983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Erreichung des Projektziels</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17" name="Group 16"/>
          <p:cNvGrpSpPr/>
          <p:nvPr/>
        </p:nvGrpSpPr>
        <p:grpSpPr>
          <a:xfrm>
            <a:off x="842550" y="4101713"/>
            <a:ext cx="4087050" cy="1940400"/>
            <a:chOff x="842550" y="4101713"/>
            <a:chExt cx="4087050" cy="1940400"/>
          </a:xfrm>
        </p:grpSpPr>
        <p:sp>
          <p:nvSpPr>
            <p:cNvPr id="15" name="TextBox 14"/>
            <p:cNvSpPr txBox="1"/>
            <p:nvPr/>
          </p:nvSpPr>
          <p:spPr>
            <a:xfrm>
              <a:off x="842550" y="4101713"/>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179964" lvl="1" algn="ctr">
                <a:lnSpc>
                  <a:spcPct val="150000"/>
                </a:lnSpc>
                <a:buNone/>
              </a:pPr>
              <a:endParaRPr lang="de-DE" dirty="0"/>
            </a:p>
          </p:txBody>
        </p:sp>
        <p:grpSp>
          <p:nvGrpSpPr>
            <p:cNvPr id="4" name="Group 3"/>
            <p:cNvGrpSpPr/>
            <p:nvPr/>
          </p:nvGrpSpPr>
          <p:grpSpPr>
            <a:xfrm>
              <a:off x="989000" y="4608698"/>
              <a:ext cx="3794150" cy="925523"/>
              <a:chOff x="504001" y="1323383"/>
              <a:chExt cx="11275275" cy="2750426"/>
            </a:xfrm>
          </p:grpSpPr>
          <p:pic>
            <p:nvPicPr>
              <p:cNvPr id="8" name="Picture 7"/>
              <p:cNvPicPr>
                <a:picLocks noChangeAspect="1"/>
              </p:cNvPicPr>
              <p:nvPr/>
            </p:nvPicPr>
            <p:blipFill rotWithShape="1">
              <a:blip r:embed="rId3"/>
              <a:srcRect t="2445" b="4051"/>
              <a:stretch/>
            </p:blipFill>
            <p:spPr>
              <a:xfrm>
                <a:off x="10254547" y="1323383"/>
                <a:ext cx="1524729" cy="2750425"/>
              </a:xfrm>
              <a:prstGeom prst="rect">
                <a:avLst/>
              </a:prstGeom>
            </p:spPr>
          </p:pic>
          <p:pic>
            <p:nvPicPr>
              <p:cNvPr id="11" name="Picture 10"/>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12" name="Picture 11"/>
              <p:cNvPicPr>
                <a:picLocks noChangeAspect="1"/>
              </p:cNvPicPr>
              <p:nvPr/>
            </p:nvPicPr>
            <p:blipFill>
              <a:blip r:embed="rId5"/>
              <a:stretch>
                <a:fillRect/>
              </a:stretch>
            </p:blipFill>
            <p:spPr>
              <a:xfrm>
                <a:off x="2531911" y="1932960"/>
                <a:ext cx="2164347" cy="1531276"/>
              </a:xfrm>
              <a:prstGeom prst="rect">
                <a:avLst/>
              </a:prstGeom>
            </p:spPr>
          </p:pic>
          <p:pic>
            <p:nvPicPr>
              <p:cNvPr id="13" name="Picture 12"/>
              <p:cNvPicPr>
                <a:picLocks noChangeAspect="1"/>
              </p:cNvPicPr>
              <p:nvPr/>
            </p:nvPicPr>
            <p:blipFill rotWithShape="1">
              <a:blip r:embed="rId6"/>
              <a:srcRect l="28695" t="6538" r="28234" b="5525"/>
              <a:stretch/>
            </p:blipFill>
            <p:spPr>
              <a:xfrm>
                <a:off x="8101403" y="1323384"/>
                <a:ext cx="1347128" cy="2750425"/>
              </a:xfrm>
              <a:prstGeom prst="rect">
                <a:avLst/>
              </a:prstGeom>
            </p:spPr>
          </p:pic>
          <p:pic>
            <p:nvPicPr>
              <p:cNvPr id="14" name="Picture 2"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8193" y="1863060"/>
                <a:ext cx="2673712" cy="1671070"/>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6" name="Picture 15"/>
          <p:cNvPicPr>
            <a:picLocks noChangeAspect="1"/>
          </p:cNvPicPr>
          <p:nvPr/>
        </p:nvPicPr>
        <p:blipFill>
          <a:blip r:embed="rId8"/>
          <a:stretch>
            <a:fillRect/>
          </a:stretch>
        </p:blipFill>
        <p:spPr>
          <a:xfrm>
            <a:off x="4045451" y="5082761"/>
            <a:ext cx="1775239" cy="1775239"/>
          </a:xfrm>
          <a:prstGeom prst="rect">
            <a:avLst/>
          </a:prstGeom>
        </p:spPr>
      </p:pic>
      <p:grpSp>
        <p:nvGrpSpPr>
          <p:cNvPr id="37" name="Group 36"/>
          <p:cNvGrpSpPr/>
          <p:nvPr/>
        </p:nvGrpSpPr>
        <p:grpSpPr>
          <a:xfrm>
            <a:off x="7078275" y="4101259"/>
            <a:ext cx="4087050" cy="1940400"/>
            <a:chOff x="7078275" y="4101259"/>
            <a:chExt cx="4087050" cy="1940400"/>
          </a:xfrm>
        </p:grpSpPr>
        <p:sp>
          <p:nvSpPr>
            <p:cNvPr id="20" name="TextBox 19"/>
            <p:cNvSpPr txBox="1"/>
            <p:nvPr/>
          </p:nvSpPr>
          <p:spPr>
            <a:xfrm>
              <a:off x="7078275" y="4101259"/>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179964" lvl="1" algn="ctr">
                <a:lnSpc>
                  <a:spcPct val="150000"/>
                </a:lnSpc>
                <a:buNone/>
              </a:pPr>
              <a:endParaRPr lang="de-DE" dirty="0"/>
            </a:p>
          </p:txBody>
        </p:sp>
        <p:pic>
          <p:nvPicPr>
            <p:cNvPr id="18" name="Picture 17">
              <a:extLst/>
            </p:cNvPr>
            <p:cNvPicPr>
              <a:picLocks noChangeAspect="1"/>
            </p:cNvPicPr>
            <p:nvPr/>
          </p:nvPicPr>
          <p:blipFill rotWithShape="1">
            <a:blip r:embed="rId9"/>
            <a:srcRect l="28934" t="8381" r="28969" b="7723"/>
            <a:stretch/>
          </p:blipFill>
          <p:spPr>
            <a:xfrm>
              <a:off x="8704089" y="4289708"/>
              <a:ext cx="835421" cy="1664897"/>
            </a:xfrm>
            <a:prstGeom prst="rect">
              <a:avLst/>
            </a:prstGeom>
          </p:spPr>
        </p:pic>
        <p:pic>
          <p:nvPicPr>
            <p:cNvPr id="28" name="Picture 27"/>
            <p:cNvPicPr>
              <a:picLocks noChangeAspect="1"/>
            </p:cNvPicPr>
            <p:nvPr/>
          </p:nvPicPr>
          <p:blipFill>
            <a:blip r:embed="rId10"/>
            <a:stretch>
              <a:fillRect/>
            </a:stretch>
          </p:blipFill>
          <p:spPr>
            <a:xfrm>
              <a:off x="9837854" y="4223236"/>
              <a:ext cx="1120588" cy="1696446"/>
            </a:xfrm>
            <a:prstGeom prst="rect">
              <a:avLst/>
            </a:prstGeom>
          </p:spPr>
        </p:pic>
        <p:pic>
          <p:nvPicPr>
            <p:cNvPr id="36" name="Picture 2"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0505" y="5082761"/>
              <a:ext cx="1169784" cy="731115"/>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32"/>
          <p:cNvPicPr>
            <a:picLocks noChangeAspect="1"/>
          </p:cNvPicPr>
          <p:nvPr/>
        </p:nvPicPr>
        <p:blipFill>
          <a:blip r:embed="rId11"/>
          <a:stretch>
            <a:fillRect/>
          </a:stretch>
        </p:blipFill>
        <p:spPr>
          <a:xfrm rot="2700000">
            <a:off x="9770982" y="5275697"/>
            <a:ext cx="1731894" cy="1731894"/>
          </a:xfrm>
          <a:prstGeom prst="rect">
            <a:avLst/>
          </a:prstGeom>
        </p:spPr>
      </p:pic>
      <p:pic>
        <p:nvPicPr>
          <p:cNvPr id="34" name="Picture 33"/>
          <p:cNvPicPr>
            <a:picLocks noChangeAspect="1"/>
          </p:cNvPicPr>
          <p:nvPr/>
        </p:nvPicPr>
        <p:blipFill>
          <a:blip r:embed="rId8"/>
          <a:stretch>
            <a:fillRect/>
          </a:stretch>
        </p:blipFill>
        <p:spPr>
          <a:xfrm>
            <a:off x="8234179" y="5254025"/>
            <a:ext cx="1775239" cy="1775239"/>
          </a:xfrm>
          <a:prstGeom prst="rect">
            <a:avLst/>
          </a:prstGeom>
        </p:spPr>
      </p:pic>
      <p:sp>
        <p:nvSpPr>
          <p:cNvPr id="38" name="Rectangle 37"/>
          <p:cNvSpPr/>
          <p:nvPr/>
        </p:nvSpPr>
        <p:spPr bwMode="gray">
          <a:xfrm>
            <a:off x="377190" y="2606039"/>
            <a:ext cx="11484373" cy="420402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lIns="90000" tIns="72000" rIns="90000" bIns="72000" rtlCol="0" anchor="ctr"/>
          <a:lstStyle/>
          <a:p>
            <a:pPr marL="1268413" marR="0" indent="-571500" defTabSz="91440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pPr>
            <a:r>
              <a:rPr kumimoji="0" lang="de-DE" sz="3600" b="0" i="0" u="none" strike="noStrike" kern="0" cap="none" spc="0" normalizeH="0" baseline="0" noProof="0" dirty="0">
                <a:ln>
                  <a:noFill/>
                </a:ln>
                <a:effectLst/>
                <a:uLnTx/>
                <a:uFillTx/>
                <a:ea typeface="Arial Unicode MS" pitchFamily="34" charset="-128"/>
                <a:cs typeface="Arial Unicode MS" pitchFamily="34" charset="-128"/>
                <a:sym typeface="Wingdings" panose="05000000000000000000" pitchFamily="2" charset="2"/>
              </a:rPr>
              <a:t>Teilziele nicht 100 % erfüllt</a:t>
            </a:r>
          </a:p>
          <a:p>
            <a:pPr marL="1268413" marR="0" indent="-571500" defTabSz="914400" eaLnBrk="1" fontAlgn="base" latinLnBrk="0" hangingPunct="1">
              <a:lnSpc>
                <a:spcPct val="100000"/>
              </a:lnSpc>
              <a:spcBef>
                <a:spcPct val="50000"/>
              </a:spcBef>
              <a:spcAft>
                <a:spcPct val="0"/>
              </a:spcAft>
              <a:buClr>
                <a:srgbClr val="F0AB00"/>
              </a:buClr>
              <a:buSzPct val="80000"/>
              <a:buFont typeface="Arial" panose="020B0604020202020204" pitchFamily="34" charset="0"/>
              <a:buChar char="•"/>
              <a:tabLst/>
            </a:pPr>
            <a:r>
              <a:rPr lang="de-DE" sz="3600" kern="0" dirty="0">
                <a:ea typeface="Arial Unicode MS" pitchFamily="34" charset="-128"/>
                <a:cs typeface="Arial Unicode MS" pitchFamily="34" charset="-128"/>
                <a:sym typeface="Wingdings" panose="05000000000000000000" pitchFamily="2" charset="2"/>
              </a:rPr>
              <a:t>Aber größerer Mehrwert für PulseShift</a:t>
            </a:r>
          </a:p>
          <a:p>
            <a:pPr marL="982663" marR="0" indent="-285750" defTabSz="914400" eaLnBrk="1" fontAlgn="base" latinLnBrk="0" hangingPunct="1">
              <a:lnSpc>
                <a:spcPct val="100000"/>
              </a:lnSpc>
              <a:spcBef>
                <a:spcPct val="50000"/>
              </a:spcBef>
              <a:spcAft>
                <a:spcPct val="0"/>
              </a:spcAft>
              <a:buClr>
                <a:srgbClr val="F0AB00"/>
              </a:buClr>
              <a:buSzPct val="80000"/>
              <a:buFont typeface="Wingdings" panose="05000000000000000000" pitchFamily="2" charset="2"/>
              <a:buChar char="à"/>
              <a:tabLst/>
            </a:pPr>
            <a:r>
              <a:rPr lang="de-DE" sz="3600" kern="0" dirty="0">
                <a:ea typeface="Arial Unicode MS" pitchFamily="34" charset="-128"/>
                <a:cs typeface="Arial Unicode MS" pitchFamily="34" charset="-128"/>
              </a:rPr>
              <a:t> </a:t>
            </a:r>
            <a:r>
              <a:rPr lang="de-DE" sz="3600" b="1" kern="0" dirty="0">
                <a:ea typeface="Arial Unicode MS" pitchFamily="34" charset="-128"/>
                <a:cs typeface="Arial Unicode MS" pitchFamily="34" charset="-128"/>
              </a:rPr>
              <a:t>Erfolgreiches Projekt</a:t>
            </a:r>
            <a:endParaRPr kumimoji="0" lang="de-DE" sz="3600" b="1"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46285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lnSpc>
                <a:spcPct val="150000"/>
              </a:lnSpc>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lnSpc>
                <a:spcPct val="150000"/>
              </a:lnSpc>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lnSpc>
                <a:spcPct val="150000"/>
              </a:lnSpc>
              <a:buFont typeface="Arial" panose="020B0604020202020204" pitchFamily="34" charset="0"/>
              <a:buChar char="•"/>
            </a:pPr>
            <a:r>
              <a:rPr lang="de-DE" b="1" dirty="0"/>
              <a:t>Problematisch</a:t>
            </a:r>
            <a:r>
              <a:rPr lang="de-DE" dirty="0"/>
              <a:t> ist jedoch, Mitarbeiter </a:t>
            </a:r>
            <a:r>
              <a:rPr lang="de-DE" b="1" dirty="0"/>
              <a:t>ohne Firmen-E-Mail-Adresse </a:t>
            </a:r>
            <a:r>
              <a:rPr lang="de-DE" dirty="0"/>
              <a:t>(Offline-Mitarbeiter)</a:t>
            </a:r>
            <a:r>
              <a:rPr lang="de-DE" b="1" dirty="0"/>
              <a:t> </a:t>
            </a:r>
            <a:r>
              <a:rPr lang="de-DE" dirty="0"/>
              <a:t>an der Umfrage teilnehmen zu lassen.</a:t>
            </a:r>
          </a:p>
          <a:p>
            <a:pPr marL="342900" indent="-342900">
              <a:lnSpc>
                <a:spcPct val="150000"/>
              </a:lnSpc>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pic>
        <p:nvPicPr>
          <p:cNvPr id="4" name="Picture 3"/>
          <p:cNvPicPr>
            <a:picLocks noChangeAspect="1"/>
          </p:cNvPicPr>
          <p:nvPr/>
        </p:nvPicPr>
        <p:blipFill>
          <a:blip r:embed="rId3"/>
          <a:stretch>
            <a:fillRect/>
          </a:stretch>
        </p:blipFill>
        <p:spPr>
          <a:xfrm>
            <a:off x="9736250" y="504000"/>
            <a:ext cx="1952950" cy="402796"/>
          </a:xfrm>
          <a:prstGeom prst="rect">
            <a:avLst/>
          </a:prstGeom>
        </p:spPr>
      </p:pic>
    </p:spTree>
    <p:extLst>
      <p:ext uri="{BB962C8B-B14F-4D97-AF65-F5344CB8AC3E}">
        <p14:creationId xmlns:p14="http://schemas.microsoft.com/office/powerpoint/2010/main" val="1782580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de-DE" dirty="0"/>
              <a:t>PulseShift… </a:t>
            </a:r>
          </a:p>
          <a:p>
            <a:pPr marL="342900" indent="-342900">
              <a:buFont typeface="Arial" panose="020B0604020202020204" pitchFamily="34" charset="0"/>
              <a:buChar char="•"/>
            </a:pPr>
            <a:r>
              <a:rPr lang="de-DE" dirty="0"/>
              <a:t>… hat einen </a:t>
            </a:r>
            <a:r>
              <a:rPr lang="de-DE" b="1" dirty="0"/>
              <a:t>Überblick</a:t>
            </a:r>
            <a:r>
              <a:rPr lang="de-DE" dirty="0"/>
              <a:t> über mögliche </a:t>
            </a:r>
            <a:r>
              <a:rPr lang="de-DE" b="1" dirty="0"/>
              <a:t>Umfragekanäle.</a:t>
            </a:r>
          </a:p>
          <a:p>
            <a:pPr marL="342900" indent="-342900">
              <a:buFont typeface="Arial" panose="020B0604020202020204" pitchFamily="34" charset="0"/>
              <a:buChar char="•"/>
            </a:pPr>
            <a:r>
              <a:rPr lang="de-DE" dirty="0"/>
              <a:t>… hat eine </a:t>
            </a:r>
            <a:r>
              <a:rPr lang="de-DE" b="1" dirty="0"/>
              <a:t>Bewertung</a:t>
            </a:r>
            <a:r>
              <a:rPr lang="de-DE" dirty="0"/>
              <a:t> der </a:t>
            </a:r>
            <a:r>
              <a:rPr lang="de-DE" b="1" dirty="0"/>
              <a:t>Eignung</a:t>
            </a:r>
            <a:r>
              <a:rPr lang="de-DE" dirty="0"/>
              <a:t> möglicher </a:t>
            </a:r>
            <a:r>
              <a:rPr lang="de-DE" b="1" dirty="0"/>
              <a:t>Kanäle.</a:t>
            </a:r>
          </a:p>
          <a:p>
            <a:pPr marL="342900" indent="-342900">
              <a:buFont typeface="Arial" panose="020B0604020202020204" pitchFamily="34" charset="0"/>
              <a:buChar char="•"/>
            </a:pPr>
            <a:r>
              <a:rPr lang="de-DE" dirty="0"/>
              <a:t>… kann die </a:t>
            </a:r>
            <a:r>
              <a:rPr lang="de-DE" dirty="0" err="1"/>
              <a:t>PoC‘s</a:t>
            </a:r>
            <a:r>
              <a:rPr lang="de-DE" dirty="0"/>
              <a:t> zu </a:t>
            </a:r>
            <a:r>
              <a:rPr lang="de-DE" b="1" dirty="0"/>
              <a:t>Demos</a:t>
            </a:r>
            <a:r>
              <a:rPr lang="de-DE" dirty="0"/>
              <a:t> bei </a:t>
            </a:r>
            <a:r>
              <a:rPr lang="de-DE" b="1" dirty="0"/>
              <a:t>Kunden</a:t>
            </a:r>
            <a:r>
              <a:rPr lang="de-DE" dirty="0"/>
              <a:t> nutzen.</a:t>
            </a:r>
          </a:p>
          <a:p>
            <a:pPr marL="342900" indent="-342900">
              <a:buFont typeface="Arial" panose="020B0604020202020204" pitchFamily="34" charset="0"/>
              <a:buChar char="•"/>
            </a:pPr>
            <a:r>
              <a:rPr lang="de-DE" dirty="0"/>
              <a:t>… kann die </a:t>
            </a:r>
            <a:r>
              <a:rPr lang="de-DE" b="1" dirty="0"/>
              <a:t>Nützlichkeit</a:t>
            </a:r>
            <a:r>
              <a:rPr lang="de-DE" dirty="0"/>
              <a:t> von </a:t>
            </a:r>
            <a:r>
              <a:rPr lang="de-DE" b="1" dirty="0"/>
              <a:t>Drittanbieter</a:t>
            </a:r>
            <a:r>
              <a:rPr lang="de-DE" dirty="0"/>
              <a:t> </a:t>
            </a:r>
            <a:r>
              <a:rPr lang="de-DE" b="1" dirty="0"/>
              <a:t>Newsfeed</a:t>
            </a:r>
            <a:r>
              <a:rPr lang="de-DE" dirty="0"/>
              <a:t> </a:t>
            </a:r>
            <a:r>
              <a:rPr lang="de-DE" b="1" dirty="0"/>
              <a:t>Apps</a:t>
            </a:r>
            <a:r>
              <a:rPr lang="de-DE" dirty="0"/>
              <a:t> beurteilen.</a:t>
            </a:r>
          </a:p>
          <a:p>
            <a:pPr marL="342900" indent="-342900">
              <a:buFont typeface="Arial" panose="020B0604020202020204" pitchFamily="34" charset="0"/>
              <a:buChar char="•"/>
            </a:pPr>
            <a:r>
              <a:rPr lang="de-DE" dirty="0"/>
              <a:t>… kann die </a:t>
            </a:r>
            <a:r>
              <a:rPr lang="de-DE" b="1" dirty="0"/>
              <a:t>Kanäle</a:t>
            </a:r>
            <a:r>
              <a:rPr lang="de-DE" dirty="0"/>
              <a:t> auf Basis der </a:t>
            </a:r>
            <a:r>
              <a:rPr lang="de-DE" dirty="0" err="1"/>
              <a:t>PoC‘s</a:t>
            </a:r>
            <a:r>
              <a:rPr lang="de-DE" dirty="0"/>
              <a:t> </a:t>
            </a:r>
            <a:r>
              <a:rPr lang="de-DE" b="1" dirty="0"/>
              <a:t>produktiv</a:t>
            </a:r>
            <a:r>
              <a:rPr lang="de-DE" dirty="0"/>
              <a:t> </a:t>
            </a:r>
            <a:r>
              <a:rPr lang="de-DE" b="1" dirty="0"/>
              <a:t>realisieren.</a:t>
            </a:r>
          </a:p>
          <a:p>
            <a:pPr marL="342900" indent="-342900">
              <a:buFont typeface="Arial" panose="020B0604020202020204" pitchFamily="34" charset="0"/>
              <a:buChar char="•"/>
            </a:pPr>
            <a:endParaRPr lang="de-DE" sz="1050" b="1" dirty="0"/>
          </a:p>
          <a:p>
            <a:pPr marL="342900" indent="-342900">
              <a:buFont typeface="Wingdings" panose="05000000000000000000" pitchFamily="2" charset="2"/>
              <a:buChar char="à"/>
            </a:pPr>
            <a:r>
              <a:rPr lang="de-DE" b="1" dirty="0">
                <a:sym typeface="Wingdings" panose="05000000000000000000" pitchFamily="2" charset="2"/>
              </a:rPr>
              <a:t>PulseShift beugt teuren Fehlinvestitionen vor.</a:t>
            </a:r>
          </a:p>
          <a:p>
            <a:pPr marL="342900" indent="-342900">
              <a:buFont typeface="Wingdings" panose="05000000000000000000" pitchFamily="2" charset="2"/>
              <a:buChar char="à"/>
            </a:pPr>
            <a:r>
              <a:rPr lang="de-DE" b="1" dirty="0">
                <a:sym typeface="Wingdings" panose="05000000000000000000" pitchFamily="2" charset="2"/>
              </a:rPr>
              <a:t>PulseShift spart Entwicklungskosten.</a:t>
            </a:r>
          </a:p>
          <a:p>
            <a:pPr marL="342900" indent="-342900">
              <a:buFont typeface="Wingdings" panose="05000000000000000000" pitchFamily="2" charset="2"/>
              <a:buChar char="à"/>
            </a:pPr>
            <a:endParaRPr lang="de-DE" dirty="0"/>
          </a:p>
          <a:p>
            <a:pPr marL="522864" lvl="1" indent="-342900">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Ausblick</a:t>
            </a:r>
          </a:p>
        </p:txBody>
      </p:sp>
    </p:spTree>
    <p:extLst>
      <p:ext uri="{BB962C8B-B14F-4D97-AF65-F5344CB8AC3E}">
        <p14:creationId xmlns:p14="http://schemas.microsoft.com/office/powerpoint/2010/main" val="164695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9" presetClass="emph" presetSubtype="0" grpId="1" nodeType="withEffect">
                                  <p:stCondLst>
                                    <p:cond delay="0"/>
                                  </p:stCondLst>
                                  <p:childTnLst>
                                    <p:set>
                                      <p:cBhvr>
                                        <p:cTn id="24" dur="indefinite"/>
                                        <p:tgtEl>
                                          <p:spTgt spid="2">
                                            <p:txEl>
                                              <p:pRg st="0" end="0"/>
                                            </p:txEl>
                                          </p:spTgt>
                                        </p:tgtEl>
                                        <p:attrNameLst>
                                          <p:attrName>style.opacity</p:attrName>
                                        </p:attrNameLst>
                                      </p:cBhvr>
                                      <p:to>
                                        <p:strVal val="0.25"/>
                                      </p:to>
                                    </p:set>
                                    <p:animEffect filter="image" prLst="opacity: 0.25">
                                      <p:cBhvr rctx="IE">
                                        <p:cTn id="25" dur="indefinite"/>
                                        <p:tgtEl>
                                          <p:spTgt spid="2">
                                            <p:txEl>
                                              <p:pRg st="0" end="0"/>
                                            </p:txEl>
                                          </p:spTgt>
                                        </p:tgtEl>
                                      </p:cBhvr>
                                    </p:animEffect>
                                  </p:childTnLst>
                                </p:cTn>
                              </p:par>
                              <p:par>
                                <p:cTn id="26" presetID="9" presetClass="emph" presetSubtype="0" grpId="1" nodeType="withEffect">
                                  <p:stCondLst>
                                    <p:cond delay="0"/>
                                  </p:stCondLst>
                                  <p:childTnLst>
                                    <p:set>
                                      <p:cBhvr>
                                        <p:cTn id="27" dur="indefinite"/>
                                        <p:tgtEl>
                                          <p:spTgt spid="2">
                                            <p:txEl>
                                              <p:pRg st="1" end="1"/>
                                            </p:txEl>
                                          </p:spTgt>
                                        </p:tgtEl>
                                        <p:attrNameLst>
                                          <p:attrName>style.opacity</p:attrName>
                                        </p:attrNameLst>
                                      </p:cBhvr>
                                      <p:to>
                                        <p:strVal val="0.25"/>
                                      </p:to>
                                    </p:set>
                                    <p:animEffect filter="image" prLst="opacity: 0.25">
                                      <p:cBhvr rctx="IE">
                                        <p:cTn id="28" dur="indefinite"/>
                                        <p:tgtEl>
                                          <p:spTgt spid="2">
                                            <p:txEl>
                                              <p:pRg st="1" end="1"/>
                                            </p:txEl>
                                          </p:spTgt>
                                        </p:tgtEl>
                                      </p:cBhvr>
                                    </p:animEffect>
                                  </p:childTnLst>
                                </p:cTn>
                              </p:par>
                              <p:par>
                                <p:cTn id="29" presetID="9" presetClass="emph" presetSubtype="0" grpId="1" nodeType="withEffect">
                                  <p:stCondLst>
                                    <p:cond delay="0"/>
                                  </p:stCondLst>
                                  <p:childTnLst>
                                    <p:set>
                                      <p:cBhvr>
                                        <p:cTn id="30" dur="indefinite"/>
                                        <p:tgtEl>
                                          <p:spTgt spid="2">
                                            <p:txEl>
                                              <p:pRg st="2" end="2"/>
                                            </p:txEl>
                                          </p:spTgt>
                                        </p:tgtEl>
                                        <p:attrNameLst>
                                          <p:attrName>style.opacity</p:attrName>
                                        </p:attrNameLst>
                                      </p:cBhvr>
                                      <p:to>
                                        <p:strVal val="0.25"/>
                                      </p:to>
                                    </p:set>
                                    <p:animEffect filter="image" prLst="opacity: 0.25">
                                      <p:cBhvr rctx="IE">
                                        <p:cTn id="31" dur="indefinite"/>
                                        <p:tgtEl>
                                          <p:spTgt spid="2">
                                            <p:txEl>
                                              <p:pRg st="2" end="2"/>
                                            </p:txEl>
                                          </p:spTgt>
                                        </p:tgtEl>
                                      </p:cBhvr>
                                    </p:animEffect>
                                  </p:childTnLst>
                                </p:cTn>
                              </p:par>
                              <p:par>
                                <p:cTn id="32" presetID="9" presetClass="emph" presetSubtype="0" grpId="1" nodeType="withEffect">
                                  <p:stCondLst>
                                    <p:cond delay="0"/>
                                  </p:stCondLst>
                                  <p:childTnLst>
                                    <p:set>
                                      <p:cBhvr>
                                        <p:cTn id="33" dur="indefinite"/>
                                        <p:tgtEl>
                                          <p:spTgt spid="2">
                                            <p:txEl>
                                              <p:pRg st="3" end="3"/>
                                            </p:txEl>
                                          </p:spTgt>
                                        </p:tgtEl>
                                        <p:attrNameLst>
                                          <p:attrName>style.opacity</p:attrName>
                                        </p:attrNameLst>
                                      </p:cBhvr>
                                      <p:to>
                                        <p:strVal val="0.25"/>
                                      </p:to>
                                    </p:set>
                                    <p:animEffect filter="image" prLst="opacity: 0.25">
                                      <p:cBhvr rctx="IE">
                                        <p:cTn id="34" dur="indefinite"/>
                                        <p:tgtEl>
                                          <p:spTgt spid="2">
                                            <p:txEl>
                                              <p:pRg st="3" end="3"/>
                                            </p:txEl>
                                          </p:spTgt>
                                        </p:tgtEl>
                                      </p:cBhvr>
                                    </p:animEffect>
                                  </p:childTnLst>
                                </p:cTn>
                              </p:par>
                              <p:par>
                                <p:cTn id="35" presetID="9" presetClass="emph" presetSubtype="0" grpId="1" nodeType="withEffect">
                                  <p:stCondLst>
                                    <p:cond delay="0"/>
                                  </p:stCondLst>
                                  <p:childTnLst>
                                    <p:set>
                                      <p:cBhvr>
                                        <p:cTn id="36" dur="indefinite"/>
                                        <p:tgtEl>
                                          <p:spTgt spid="2">
                                            <p:txEl>
                                              <p:pRg st="4" end="4"/>
                                            </p:txEl>
                                          </p:spTgt>
                                        </p:tgtEl>
                                        <p:attrNameLst>
                                          <p:attrName>style.opacity</p:attrName>
                                        </p:attrNameLst>
                                      </p:cBhvr>
                                      <p:to>
                                        <p:strVal val="0.25"/>
                                      </p:to>
                                    </p:set>
                                    <p:animEffect filter="image" prLst="opacity: 0.25">
                                      <p:cBhvr rctx="IE">
                                        <p:cTn id="37" dur="indefinite"/>
                                        <p:tgtEl>
                                          <p:spTgt spid="2">
                                            <p:txEl>
                                              <p:pRg st="4" end="4"/>
                                            </p:txEl>
                                          </p:spTgt>
                                        </p:tgtEl>
                                      </p:cBhvr>
                                    </p:animEffect>
                                  </p:childTnLst>
                                </p:cTn>
                              </p:par>
                              <p:par>
                                <p:cTn id="38" presetID="9" presetClass="emph" presetSubtype="0" grpId="1" nodeType="withEffect">
                                  <p:stCondLst>
                                    <p:cond delay="0"/>
                                  </p:stCondLst>
                                  <p:childTnLst>
                                    <p:set>
                                      <p:cBhvr>
                                        <p:cTn id="39" dur="indefinite"/>
                                        <p:tgtEl>
                                          <p:spTgt spid="2">
                                            <p:txEl>
                                              <p:pRg st="5" end="5"/>
                                            </p:txEl>
                                          </p:spTgt>
                                        </p:tgtEl>
                                        <p:attrNameLst>
                                          <p:attrName>style.opacity</p:attrName>
                                        </p:attrNameLst>
                                      </p:cBhvr>
                                      <p:to>
                                        <p:strVal val="0.25"/>
                                      </p:to>
                                    </p:set>
                                    <p:animEffect filter="image" prLst="opacity: 0.25">
                                      <p:cBhvr rctx="IE">
                                        <p:cTn id="40" dur="indefinite"/>
                                        <p:tgtEl>
                                          <p:spTgt spid="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3472464"/>
            <a:ext cx="5593588" cy="2501010"/>
          </a:xfrm>
        </p:spPr>
        <p:txBody>
          <a:bodyPr/>
          <a:lstStyle/>
          <a:p>
            <a:pPr>
              <a:tabLst>
                <a:tab pos="1619250" algn="l"/>
              </a:tabLst>
            </a:pPr>
            <a:r>
              <a:rPr lang="de-DE" b="1" dirty="0"/>
              <a:t>Florian Finkel</a:t>
            </a:r>
            <a:r>
              <a:rPr lang="de-DE" dirty="0"/>
              <a:t> 		</a:t>
            </a:r>
            <a:r>
              <a:rPr lang="de-DE" dirty="0" err="1"/>
              <a:t>Matr</a:t>
            </a:r>
            <a:r>
              <a:rPr lang="de-DE" dirty="0"/>
              <a:t>.-Nr. 6295344</a:t>
            </a:r>
          </a:p>
          <a:p>
            <a:pPr>
              <a:tabLst>
                <a:tab pos="1619250" algn="l"/>
              </a:tabLst>
            </a:pPr>
            <a:r>
              <a:rPr lang="de-DE" b="1" dirty="0"/>
              <a:t>Jason Fobe </a:t>
            </a:r>
            <a:r>
              <a:rPr lang="de-DE" dirty="0"/>
              <a:t>		</a:t>
            </a:r>
            <a:r>
              <a:rPr lang="de-DE" dirty="0" err="1"/>
              <a:t>Matr</a:t>
            </a:r>
            <a:r>
              <a:rPr lang="de-DE" dirty="0"/>
              <a:t>.-Nr. 7656867</a:t>
            </a:r>
          </a:p>
          <a:p>
            <a:pPr>
              <a:tabLst>
                <a:tab pos="1619250" algn="l"/>
              </a:tabLst>
            </a:pPr>
            <a:r>
              <a:rPr lang="de-DE" b="1" dirty="0"/>
              <a:t>Julia Grabinski</a:t>
            </a:r>
            <a:r>
              <a:rPr lang="de-DE" dirty="0"/>
              <a:t> 		</a:t>
            </a:r>
            <a:r>
              <a:rPr lang="de-DE" dirty="0" err="1"/>
              <a:t>Matr</a:t>
            </a:r>
            <a:r>
              <a:rPr lang="de-DE" dirty="0"/>
              <a:t>.-Nr. 2684095</a:t>
            </a:r>
          </a:p>
          <a:p>
            <a:pPr>
              <a:tabLst>
                <a:tab pos="1619250" algn="l"/>
              </a:tabLst>
            </a:pPr>
            <a:r>
              <a:rPr lang="de-DE" b="1" dirty="0"/>
              <a:t>Henrik Lechte </a:t>
            </a:r>
            <a:r>
              <a:rPr lang="de-DE" dirty="0"/>
              <a:t>		</a:t>
            </a:r>
            <a:r>
              <a:rPr lang="de-DE" dirty="0" err="1"/>
              <a:t>Matr</a:t>
            </a:r>
            <a:r>
              <a:rPr lang="de-DE" dirty="0"/>
              <a:t>.-Nr. 5750930</a:t>
            </a:r>
          </a:p>
          <a:p>
            <a:endParaRPr lang="de-DE" dirty="0"/>
          </a:p>
        </p:txBody>
      </p:sp>
      <p:sp>
        <p:nvSpPr>
          <p:cNvPr id="3" name="Title 2"/>
          <p:cNvSpPr>
            <a:spLocks noGrp="1"/>
          </p:cNvSpPr>
          <p:nvPr>
            <p:ph type="ctrTitle"/>
          </p:nvPr>
        </p:nvSpPr>
        <p:spPr>
          <a:xfrm>
            <a:off x="504000" y="984123"/>
            <a:ext cx="5593588" cy="923116"/>
          </a:xfrm>
        </p:spPr>
        <p:txBody>
          <a:bodyPr/>
          <a:lstStyle/>
          <a:p>
            <a:r>
              <a:rPr lang="de-DE" dirty="0"/>
              <a:t>Vielen Dank!</a:t>
            </a:r>
          </a:p>
        </p:txBody>
      </p:sp>
      <p:pic>
        <p:nvPicPr>
          <p:cNvPr id="5" name="Picture 4"/>
          <p:cNvPicPr>
            <a:picLocks noChangeAspect="1"/>
          </p:cNvPicPr>
          <p:nvPr/>
        </p:nvPicPr>
        <p:blipFill>
          <a:blip r:embed="rId2"/>
          <a:stretch>
            <a:fillRect/>
          </a:stretch>
        </p:blipFill>
        <p:spPr>
          <a:xfrm>
            <a:off x="288000" y="5973474"/>
            <a:ext cx="1952950" cy="402796"/>
          </a:xfrm>
          <a:prstGeom prst="rect">
            <a:avLst/>
          </a:prstGeom>
        </p:spPr>
      </p:pic>
      <p:pic>
        <p:nvPicPr>
          <p:cNvPr id="6" name="Picture 5"/>
          <p:cNvPicPr>
            <a:picLocks noChangeAspect="1"/>
          </p:cNvPicPr>
          <p:nvPr/>
        </p:nvPicPr>
        <p:blipFill>
          <a:blip r:embed="rId3"/>
          <a:stretch>
            <a:fillRect/>
          </a:stretch>
        </p:blipFill>
        <p:spPr>
          <a:xfrm>
            <a:off x="5115195" y="5875549"/>
            <a:ext cx="1964786" cy="1001442"/>
          </a:xfrm>
          <a:prstGeom prst="rect">
            <a:avLst/>
          </a:prstGeom>
        </p:spPr>
      </p:pic>
      <p:sp>
        <p:nvSpPr>
          <p:cNvPr id="7" name="Text Placeholder 1"/>
          <p:cNvSpPr txBox="1">
            <a:spLocks/>
          </p:cNvSpPr>
          <p:nvPr/>
        </p:nvSpPr>
        <p:spPr bwMode="black">
          <a:xfrm>
            <a:off x="5230327" y="3472464"/>
            <a:ext cx="5593588" cy="2501010"/>
          </a:xfrm>
          <a:prstGeom prst="rect">
            <a:avLst/>
          </a:prstGeom>
        </p:spPr>
        <p:txBody>
          <a:bodyPr vert="horz" lIns="0" tIns="0" rIns="0" bIns="0" rtlCol="0" anchor="t" anchorCtr="0">
            <a:noAutofit/>
          </a:bodyPr>
          <a:lstStyle>
            <a:lvl1pPr marL="0" indent="0" algn="l" defTabSz="1088558" rtl="0" eaLnBrk="1" latinLnBrk="0" hangingPunct="1">
              <a:spcBef>
                <a:spcPts val="0"/>
              </a:spcBef>
              <a:spcAft>
                <a:spcPts val="1200"/>
              </a:spcAft>
              <a:buClr>
                <a:schemeClr val="accent1"/>
              </a:buClr>
              <a:buSzPct val="80000"/>
              <a:buFontTx/>
              <a:buNone/>
              <a:defRPr sz="1600" b="0" kern="1200">
                <a:solidFill>
                  <a:schemeClr val="tx1"/>
                </a:solidFill>
                <a:latin typeface="+mn-lt"/>
                <a:ea typeface="+mn-ea"/>
                <a:cs typeface="+mn-cs"/>
              </a:defRPr>
            </a:lvl1pPr>
            <a:lvl2pPr marL="0" indent="0" algn="l" defTabSz="1088558" rtl="0" eaLnBrk="1" latinLnBrk="0" hangingPunct="1">
              <a:spcBef>
                <a:spcPts val="0"/>
              </a:spcBef>
              <a:buClr>
                <a:schemeClr val="accent1"/>
              </a:buClr>
              <a:buSzPct val="100000"/>
              <a:buFont typeface="Wingdings" pitchFamily="2" charset="2"/>
              <a:buNone/>
              <a:defRPr sz="1600" b="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tabLst>
                <a:tab pos="2695575" algn="l"/>
              </a:tabLst>
            </a:pPr>
            <a:r>
              <a:rPr lang="de-DE" b="1" dirty="0"/>
              <a:t>Jan Scheuermann</a:t>
            </a:r>
            <a:r>
              <a:rPr lang="de-DE" dirty="0"/>
              <a:t> 	</a:t>
            </a:r>
            <a:r>
              <a:rPr lang="de-DE" dirty="0" err="1"/>
              <a:t>Matr</a:t>
            </a:r>
            <a:r>
              <a:rPr lang="de-DE" dirty="0"/>
              <a:t>.-Nr. 1349513</a:t>
            </a:r>
          </a:p>
          <a:p>
            <a:pPr>
              <a:tabLst>
                <a:tab pos="2695575" algn="l"/>
              </a:tabLst>
            </a:pPr>
            <a:r>
              <a:rPr lang="de-DE" b="1" dirty="0"/>
              <a:t>Sebastian Schütz </a:t>
            </a:r>
            <a:r>
              <a:rPr lang="de-DE" dirty="0"/>
              <a:t>	</a:t>
            </a:r>
            <a:r>
              <a:rPr lang="de-DE" dirty="0" err="1"/>
              <a:t>Matr</a:t>
            </a:r>
            <a:r>
              <a:rPr lang="de-DE" dirty="0"/>
              <a:t>.-Nr. 1436231</a:t>
            </a:r>
          </a:p>
          <a:p>
            <a:pPr>
              <a:tabLst>
                <a:tab pos="2695575" algn="l"/>
              </a:tabLst>
            </a:pPr>
            <a:r>
              <a:rPr lang="de-DE" b="1" dirty="0"/>
              <a:t>Philipp </a:t>
            </a:r>
            <a:r>
              <a:rPr lang="de-DE" b="1" dirty="0" err="1"/>
              <a:t>Steinrötter</a:t>
            </a:r>
            <a:r>
              <a:rPr lang="de-DE" b="1" dirty="0"/>
              <a:t> </a:t>
            </a:r>
            <a:r>
              <a:rPr lang="de-DE" dirty="0"/>
              <a:t>	</a:t>
            </a:r>
            <a:r>
              <a:rPr lang="de-DE" dirty="0" err="1"/>
              <a:t>Matr</a:t>
            </a:r>
            <a:r>
              <a:rPr lang="de-DE" dirty="0"/>
              <a:t>.-Nr. 4044659</a:t>
            </a:r>
          </a:p>
        </p:txBody>
      </p:sp>
      <p:sp>
        <p:nvSpPr>
          <p:cNvPr id="8" name="Title 2"/>
          <p:cNvSpPr txBox="1">
            <a:spLocks/>
          </p:cNvSpPr>
          <p:nvPr/>
        </p:nvSpPr>
        <p:spPr bwMode="gray">
          <a:xfrm>
            <a:off x="504000" y="1907239"/>
            <a:ext cx="5593588" cy="923116"/>
          </a:xfrm>
          <a:prstGeom prst="rect">
            <a:avLst/>
          </a:prstGeom>
        </p:spPr>
        <p:txBody>
          <a:bodyPr vert="horz" wrap="square" lIns="0" tIns="0" rIns="0" bIns="0" rtlCol="0" anchor="t" anchorCtr="0">
            <a:noAutofit/>
          </a:bodyPr>
          <a:lstStyle>
            <a:lvl1pPr algn="l" defTabSz="1088558" rtl="0" eaLnBrk="1" latinLnBrk="0" hangingPunct="1">
              <a:spcBef>
                <a:spcPct val="0"/>
              </a:spcBef>
              <a:buNone/>
              <a:defRPr sz="5500" b="1" kern="1200" baseline="0">
                <a:solidFill>
                  <a:schemeClr val="accent1"/>
                </a:solidFill>
                <a:latin typeface="+mj-lt"/>
                <a:ea typeface="+mj-ea"/>
                <a:cs typeface="+mj-cs"/>
              </a:defRPr>
            </a:lvl1pPr>
          </a:lstStyle>
          <a:p>
            <a:r>
              <a:rPr lang="de-DE" dirty="0"/>
              <a:t>Fragen?</a:t>
            </a:r>
          </a:p>
        </p:txBody>
      </p:sp>
    </p:spTree>
    <p:extLst>
      <p:ext uri="{BB962C8B-B14F-4D97-AF65-F5344CB8AC3E}">
        <p14:creationId xmlns:p14="http://schemas.microsoft.com/office/powerpoint/2010/main" val="3922112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marL="0" lvl="1"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33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uiExpan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b="1" dirty="0"/>
              <a:t>Konzeption</a:t>
            </a:r>
          </a:p>
          <a:p>
            <a:pPr marL="342900" indent="-342900">
              <a:buFont typeface="Arial" panose="020B0604020202020204" pitchFamily="34" charset="0"/>
              <a:buChar char="•"/>
            </a:pPr>
            <a:r>
              <a:rPr lang="de-DE" dirty="0"/>
              <a:t>Überblick über mögliche Umfragekanäle</a:t>
            </a:r>
          </a:p>
          <a:p>
            <a:pPr marL="342900" indent="-342900">
              <a:buFont typeface="Arial" panose="020B0604020202020204" pitchFamily="34" charset="0"/>
              <a:buChar char="•"/>
            </a:pPr>
            <a:r>
              <a:rPr lang="de-DE" dirty="0"/>
              <a:t>Eignung möglicher Kanäle</a:t>
            </a:r>
          </a:p>
          <a:p>
            <a:pPr marL="342900" indent="-342900">
              <a:buFont typeface="Wingdings" panose="05000000000000000000" pitchFamily="2" charset="2"/>
              <a:buChar char="à"/>
            </a:pPr>
            <a:r>
              <a:rPr lang="de-DE" b="1" dirty="0">
                <a:sym typeface="Wingdings" panose="05000000000000000000" pitchFamily="2" charset="2"/>
              </a:rPr>
              <a:t>Vorbeugung teurer Fehlinvestitionen</a:t>
            </a:r>
          </a:p>
          <a:p>
            <a:pPr marL="342900" indent="-342900">
              <a:buFont typeface="Wingdings" panose="05000000000000000000" pitchFamily="2" charset="2"/>
              <a:buChar char="à"/>
            </a:pPr>
            <a:endParaRPr lang="de-DE" sz="1000" b="1" dirty="0"/>
          </a:p>
          <a:p>
            <a:r>
              <a:rPr lang="de-DE" b="1" dirty="0"/>
              <a:t>Umsetzung</a:t>
            </a:r>
          </a:p>
          <a:p>
            <a:pPr marL="342900" indent="-342900">
              <a:buFont typeface="Arial" panose="020B0604020202020204" pitchFamily="34" charset="0"/>
              <a:buChar char="•"/>
            </a:pPr>
            <a:r>
              <a:rPr lang="de-DE" dirty="0"/>
              <a:t>Demonstration bei Kunden</a:t>
            </a:r>
          </a:p>
          <a:p>
            <a:pPr marL="342900" indent="-342900">
              <a:buFont typeface="Arial" panose="020B0604020202020204" pitchFamily="34" charset="0"/>
              <a:buChar char="•"/>
            </a:pPr>
            <a:r>
              <a:rPr lang="de-DE" dirty="0"/>
              <a:t>Vorlage und Basis für die produktive Realisierung</a:t>
            </a:r>
          </a:p>
          <a:p>
            <a:pPr marL="342900" indent="-342900">
              <a:buFont typeface="Wingdings" panose="05000000000000000000" pitchFamily="2" charset="2"/>
              <a:buChar char="à"/>
            </a:pPr>
            <a:r>
              <a:rPr lang="de-DE" b="1" dirty="0">
                <a:sym typeface="Wingdings" panose="05000000000000000000" pitchFamily="2" charset="2"/>
              </a:rPr>
              <a:t>Sparen von Entwicklungskosten</a:t>
            </a:r>
          </a:p>
          <a:p>
            <a:pPr marL="342900" indent="-342900">
              <a:buFont typeface="Wingdings" panose="05000000000000000000" pitchFamily="2" charset="2"/>
              <a:buChar char="à"/>
            </a:pPr>
            <a:endParaRPr lang="de-DE" dirty="0"/>
          </a:p>
        </p:txBody>
      </p:sp>
      <p:sp>
        <p:nvSpPr>
          <p:cNvPr id="4" name="Title 3"/>
          <p:cNvSpPr>
            <a:spLocks noGrp="1"/>
          </p:cNvSpPr>
          <p:nvPr>
            <p:ph type="title"/>
          </p:nvPr>
        </p:nvSpPr>
        <p:spPr/>
        <p:txBody>
          <a:bodyPr/>
          <a:lstStyle/>
          <a:p>
            <a:r>
              <a:rPr lang="de-DE" dirty="0"/>
              <a:t>Erwarteter wirtschaftlicher Nutzen</a:t>
            </a:r>
          </a:p>
        </p:txBody>
      </p:sp>
      <p:pic>
        <p:nvPicPr>
          <p:cNvPr id="3" name="Picture 2"/>
          <p:cNvPicPr>
            <a:picLocks noChangeAspect="1"/>
          </p:cNvPicPr>
          <p:nvPr/>
        </p:nvPicPr>
        <p:blipFill rotWithShape="1">
          <a:blip r:embed="rId2"/>
          <a:srcRect l="27257" t="3678" r="17832"/>
          <a:stretch/>
        </p:blipFill>
        <p:spPr>
          <a:xfrm>
            <a:off x="6551774" y="252248"/>
            <a:ext cx="5643401" cy="6605752"/>
          </a:xfrm>
          <a:prstGeom prst="rect">
            <a:avLst/>
          </a:prstGeom>
        </p:spPr>
      </p:pic>
    </p:spTree>
    <p:extLst>
      <p:ext uri="{BB962C8B-B14F-4D97-AF65-F5344CB8AC3E}">
        <p14:creationId xmlns:p14="http://schemas.microsoft.com/office/powerpoint/2010/main" val="393989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1: </a:t>
            </a:r>
            <a:r>
              <a:rPr lang="en-US" dirty="0" err="1">
                <a:solidFill>
                  <a:schemeClr val="accent1"/>
                </a:solidFill>
              </a:rPr>
              <a:t>Konzeptionelle</a:t>
            </a:r>
            <a:r>
              <a:rPr lang="en-US" dirty="0">
                <a:solidFill>
                  <a:schemeClr val="accent1"/>
                </a:solidFill>
              </a:rPr>
              <a:t> </a:t>
            </a:r>
            <a:r>
              <a:rPr lang="en-US" dirty="0" err="1">
                <a:solidFill>
                  <a:schemeClr val="accent1"/>
                </a:solidFill>
              </a:rPr>
              <a:t>Erarbeitung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342900" indent="-342900">
              <a:buFont typeface="Arial" panose="020B0604020202020204" pitchFamily="34" charset="0"/>
              <a:buChar char="•"/>
            </a:pPr>
            <a:r>
              <a:rPr lang="de-DE" b="1" dirty="0"/>
              <a:t>Projektstrukturplan</a:t>
            </a:r>
            <a:r>
              <a:rPr lang="de-DE" dirty="0"/>
              <a:t> mit Meilensteinen</a:t>
            </a:r>
          </a:p>
          <a:p>
            <a:pPr marL="342900" indent="-342900">
              <a:buFont typeface="Arial" panose="020B0604020202020204" pitchFamily="34" charset="0"/>
              <a:buChar char="•"/>
            </a:pPr>
            <a:r>
              <a:rPr lang="de-DE" dirty="0"/>
              <a:t>Umsetzung am </a:t>
            </a:r>
            <a:r>
              <a:rPr lang="de-DE" b="1" dirty="0" err="1"/>
              <a:t>Kanbanboard</a:t>
            </a:r>
            <a:r>
              <a:rPr lang="de-DE" dirty="0"/>
              <a:t> (Trello)</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b="1" dirty="0"/>
              <a:t>Ideengenerierung</a:t>
            </a:r>
          </a:p>
          <a:p>
            <a:pPr marL="522864" lvl="1" indent="-342900">
              <a:buFont typeface="Arial" panose="020B0604020202020204" pitchFamily="34" charset="0"/>
              <a:buChar char="•"/>
            </a:pPr>
            <a:r>
              <a:rPr lang="de-DE" dirty="0"/>
              <a:t>Design Thinking</a:t>
            </a:r>
          </a:p>
          <a:p>
            <a:pPr marL="522864" lvl="1" indent="-342900">
              <a:buFont typeface="Arial" panose="020B0604020202020204" pitchFamily="34" charset="0"/>
              <a:buChar char="•"/>
            </a:pPr>
            <a:r>
              <a:rPr lang="de-DE" dirty="0"/>
              <a:t>Persona</a:t>
            </a:r>
          </a:p>
          <a:p>
            <a:pPr marL="522864" lvl="1"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Erarbeitung des Lösungsportfolios</a:t>
            </a:r>
          </a:p>
        </p:txBody>
      </p:sp>
      <p:sp>
        <p:nvSpPr>
          <p:cNvPr id="5" name="Title 4"/>
          <p:cNvSpPr>
            <a:spLocks noGrp="1"/>
          </p:cNvSpPr>
          <p:nvPr>
            <p:ph type="title"/>
          </p:nvPr>
        </p:nvSpPr>
        <p:spPr>
          <a:xfrm>
            <a:off x="504001" y="504000"/>
            <a:ext cx="11186476" cy="369332"/>
          </a:xfrm>
        </p:spPr>
        <p:txBody>
          <a:bodyPr/>
          <a:lstStyle/>
          <a:p>
            <a:r>
              <a:rPr lang="de-DE" dirty="0"/>
              <a:t>Methodik der konzeptionellen </a:t>
            </a:r>
            <a:r>
              <a:rPr lang="de-DE" dirty="0" err="1"/>
              <a:t>Erabeitung</a:t>
            </a:r>
            <a:endParaRPr lang="de-DE" dirty="0"/>
          </a:p>
        </p:txBody>
      </p:sp>
      <p:pic>
        <p:nvPicPr>
          <p:cNvPr id="18" name="Picture 17"/>
          <p:cNvPicPr>
            <a:picLocks noChangeAspect="1"/>
          </p:cNvPicPr>
          <p:nvPr/>
        </p:nvPicPr>
        <p:blipFill rotWithShape="1">
          <a:blip r:embed="rId2"/>
          <a:srcRect r="72924" b="42990"/>
          <a:stretch/>
        </p:blipFill>
        <p:spPr>
          <a:xfrm>
            <a:off x="5678165" y="1378700"/>
            <a:ext cx="7202095" cy="4831600"/>
          </a:xfrm>
          <a:prstGeom prst="rect">
            <a:avLst/>
          </a:prstGeom>
        </p:spPr>
      </p:pic>
      <p:pic>
        <p:nvPicPr>
          <p:cNvPr id="19" name="Picture 18"/>
          <p:cNvPicPr>
            <a:picLocks noChangeAspect="1"/>
          </p:cNvPicPr>
          <p:nvPr/>
        </p:nvPicPr>
        <p:blipFill>
          <a:blip r:embed="rId3"/>
          <a:stretch>
            <a:fillRect/>
          </a:stretch>
        </p:blipFill>
        <p:spPr>
          <a:xfrm>
            <a:off x="5678165" y="1416206"/>
            <a:ext cx="8523518" cy="4794094"/>
          </a:xfrm>
          <a:prstGeom prst="rect">
            <a:avLst/>
          </a:prstGeom>
        </p:spPr>
      </p:pic>
      <p:pic>
        <p:nvPicPr>
          <p:cNvPr id="20" name="Picture 19"/>
          <p:cNvPicPr>
            <a:picLocks noChangeAspect="1"/>
          </p:cNvPicPr>
          <p:nvPr/>
        </p:nvPicPr>
        <p:blipFill>
          <a:blip r:embed="rId4"/>
          <a:stretch>
            <a:fillRect/>
          </a:stretch>
        </p:blipFill>
        <p:spPr>
          <a:xfrm>
            <a:off x="5678165" y="1416206"/>
            <a:ext cx="6030257" cy="4794094"/>
          </a:xfrm>
          <a:prstGeom prst="rect">
            <a:avLst/>
          </a:prstGeom>
        </p:spPr>
      </p:pic>
      <p:pic>
        <p:nvPicPr>
          <p:cNvPr id="21" name="Picture 20"/>
          <p:cNvPicPr>
            <a:picLocks noChangeAspect="1"/>
          </p:cNvPicPr>
          <p:nvPr/>
        </p:nvPicPr>
        <p:blipFill>
          <a:blip r:embed="rId5"/>
          <a:stretch>
            <a:fillRect/>
          </a:stretch>
        </p:blipFill>
        <p:spPr>
          <a:xfrm>
            <a:off x="5678165" y="1378700"/>
            <a:ext cx="6414449" cy="4831600"/>
          </a:xfrm>
          <a:prstGeom prst="rect">
            <a:avLst/>
          </a:prstGeom>
        </p:spPr>
      </p:pic>
      <p:pic>
        <p:nvPicPr>
          <p:cNvPr id="2" name="Picture 1"/>
          <p:cNvPicPr>
            <a:picLocks noChangeAspect="1"/>
          </p:cNvPicPr>
          <p:nvPr/>
        </p:nvPicPr>
        <p:blipFill>
          <a:blip r:embed="rId6"/>
          <a:stretch>
            <a:fillRect/>
          </a:stretch>
        </p:blipFill>
        <p:spPr>
          <a:xfrm>
            <a:off x="5678165" y="1378700"/>
            <a:ext cx="7371196" cy="4831600"/>
          </a:xfrm>
          <a:prstGeom prst="rect">
            <a:avLst/>
          </a:prstGeom>
        </p:spPr>
      </p:pic>
    </p:spTree>
    <p:extLst>
      <p:ext uri="{BB962C8B-B14F-4D97-AF65-F5344CB8AC3E}">
        <p14:creationId xmlns:p14="http://schemas.microsoft.com/office/powerpoint/2010/main" val="9529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62328"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pic>
        <p:nvPicPr>
          <p:cNvPr id="14" name="Picture 2" descr="https://cdn-reichelt.de/bilder/web/xxl_ws/A300/RASPBERRY_PI_B_PLUS_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8193" y="1863060"/>
            <a:ext cx="2673712" cy="167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233429"/>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964</Words>
  <Application>Microsoft Office PowerPoint</Application>
  <PresentationFormat>Custom</PresentationFormat>
  <Paragraphs>269</Paragraphs>
  <Slides>42</Slides>
  <Notes>15</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 Unicode MS</vt:lpstr>
      <vt:lpstr>Arial</vt:lpstr>
      <vt:lpstr>Courier New</vt:lpstr>
      <vt:lpstr>Symbol</vt:lpstr>
      <vt:lpstr>wingdings</vt:lpstr>
      <vt:lpstr>wingdings</vt:lpstr>
      <vt:lpstr>SAP 2018 16x9 white</vt:lpstr>
      <vt:lpstr>Projekt PulseShift: Abschlusspräsentation</vt:lpstr>
      <vt:lpstr>Agenda</vt:lpstr>
      <vt:lpstr>Einleitung</vt:lpstr>
      <vt:lpstr>Problemstellung</vt:lpstr>
      <vt:lpstr>Projektziel</vt:lpstr>
      <vt:lpstr>Erwarteter wirtschaftlicher Nutzen</vt:lpstr>
      <vt:lpstr>Phase 1: Konzeptionelle Erarbeitung</vt:lpstr>
      <vt:lpstr>Methodik der konzeptionellen Erabeitung</vt:lpstr>
      <vt:lpstr>Lösungsportfolio - Überblick</vt:lpstr>
      <vt:lpstr>Zettelumfrage</vt:lpstr>
      <vt:lpstr>Tablets</vt:lpstr>
      <vt:lpstr>Captive Portal</vt:lpstr>
      <vt:lpstr>Newsfeed App</vt:lpstr>
      <vt:lpstr>Single-Purpose-Webapp</vt:lpstr>
      <vt:lpstr>Belohnungssysteme</vt:lpstr>
      <vt:lpstr>Phase 2: Realisierung</vt:lpstr>
      <vt:lpstr>Lösungsportfolio - Überblick</vt:lpstr>
      <vt:lpstr>Lösungsportfolio - Überblick</vt:lpstr>
      <vt:lpstr>Methodik der Realisierung</vt:lpstr>
      <vt:lpstr>Captive Portal – Proof of Concept</vt:lpstr>
      <vt:lpstr>Livedemo: Captive Portal</vt:lpstr>
      <vt:lpstr>Newsfeed App – Recherchebericht</vt:lpstr>
      <vt:lpstr>Microsoft StaffHub</vt:lpstr>
      <vt:lpstr>Microsoft StaffHub – Schichtplanverwaltung </vt:lpstr>
      <vt:lpstr>Microsoft StaffHub – Kommunikation &amp; Austausch</vt:lpstr>
      <vt:lpstr>Microsoft StaffHub X PulseShift</vt:lpstr>
      <vt:lpstr>Inkling – Collaboration</vt:lpstr>
      <vt:lpstr>Inkling – Aufgabenverwaltung </vt:lpstr>
      <vt:lpstr>Inkling X PulseShift</vt:lpstr>
      <vt:lpstr>Cotap</vt:lpstr>
      <vt:lpstr>Cotap – Tools</vt:lpstr>
      <vt:lpstr>Cotap X PulseShift</vt:lpstr>
      <vt:lpstr>Lunchapp – Proof of Concept</vt:lpstr>
      <vt:lpstr>Lunchapp – Proof of Concept</vt:lpstr>
      <vt:lpstr>Lunchapp – Architektur </vt:lpstr>
      <vt:lpstr>Livedemo: Lunchapp</vt:lpstr>
      <vt:lpstr>Fazit und Ausblick</vt:lpstr>
      <vt:lpstr>Stärken und Herausforderungen des Projekts</vt:lpstr>
      <vt:lpstr>Erreichung des Projektziels</vt:lpstr>
      <vt:lpstr>Ausblick</vt:lpstr>
      <vt:lpstr>Vielen Dank!</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104</cp:revision>
  <dcterms:created xsi:type="dcterms:W3CDTF">2018-04-19T17:32:16Z</dcterms:created>
  <dcterms:modified xsi:type="dcterms:W3CDTF">2018-04-25T10:57:12Z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